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Merriweather"/>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Merriweather-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Merriweather-italic.fntdata"/><Relationship Id="rId21" Type="http://schemas.openxmlformats.org/officeDocument/2006/relationships/slide" Target="slides/slide16.xml"/><Relationship Id="rId43" Type="http://schemas.openxmlformats.org/officeDocument/2006/relationships/font" Target="fonts/Merriweather-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Merriweather-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4dde27d2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4dde27d2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4dde27d2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4dde27d2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4dde27d2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4dde27d2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4dde27d2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4dde27d2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4dde27d2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4dde27d2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4dde27d2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4dde27d2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4dde27d2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4dde27d2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4dde27d2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4dde27d2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4dde27d23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4dde27d23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4dde27d2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4dde27d2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4dde27d2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4dde27d2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4dde27d23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4dde27d2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4dde27d23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4dde27d23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84dde27d2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4dde27d2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4dde27d2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4dde27d2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4dde27d23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4dde27d23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4dde27d2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4dde27d2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84dde27d2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4dde27d2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4dde27d2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4dde27d2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4dde27d2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4dde27d2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4dde27d2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4dde27d2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84dde27d2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4dde27d2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4dde27d23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4dde27d2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4dde27d23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4dde27d23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4dde27d23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4dde27d23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4dde27d2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4dde27d2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4dde27d2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4dde27d2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84dde27d2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4dde27d2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4dde27d2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4dde27d2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4dde27d2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4dde27d2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4dde27d2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4dde27d2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luciovilla.users.earthengine.app/view/monitoring-amazon-fires"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of Plant health </a:t>
            </a:r>
            <a:r>
              <a:rPr lang="en"/>
              <a:t>prediction</a:t>
            </a:r>
            <a:r>
              <a:rPr lang="en"/>
              <a:t> application </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Senior Design 1</a:t>
            </a:r>
            <a:endParaRPr/>
          </a:p>
          <a:p>
            <a:pPr indent="0" lvl="0" marL="0" rtl="0" algn="l">
              <a:spcBef>
                <a:spcPts val="0"/>
              </a:spcBef>
              <a:spcAft>
                <a:spcPts val="0"/>
              </a:spcAft>
              <a:buNone/>
            </a:pPr>
            <a:r>
              <a:rPr lang="en"/>
              <a:t>Timothy Riley Jr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Approach </a:t>
            </a:r>
            <a:endParaRPr/>
          </a:p>
        </p:txBody>
      </p:sp>
      <p:sp>
        <p:nvSpPr>
          <p:cNvPr id="128" name="Google Shape;128;p22"/>
          <p:cNvSpPr txBox="1"/>
          <p:nvPr>
            <p:ph idx="1" type="body"/>
          </p:nvPr>
        </p:nvSpPr>
        <p:spPr>
          <a:xfrm>
            <a:off x="311700" y="1505700"/>
            <a:ext cx="8255700" cy="3076200"/>
          </a:xfrm>
          <a:prstGeom prst="rect">
            <a:avLst/>
          </a:prstGeom>
        </p:spPr>
        <p:txBody>
          <a:bodyPr anchorCtr="0" anchor="t" bIns="91425" lIns="91425" spcFirstLastPara="1" rIns="91425" wrap="square" tIns="91425">
            <a:noAutofit/>
          </a:bodyPr>
          <a:lstStyle/>
          <a:p>
            <a:pPr indent="228600" lvl="0" marL="0" rtl="0" algn="just">
              <a:lnSpc>
                <a:spcPct val="125000"/>
              </a:lnSpc>
              <a:spcBef>
                <a:spcPts val="0"/>
              </a:spcBef>
              <a:spcAft>
                <a:spcPts val="0"/>
              </a:spcAft>
              <a:buNone/>
            </a:pPr>
            <a:r>
              <a:rPr lang="en">
                <a:solidFill>
                  <a:srgbClr val="000000"/>
                </a:solidFill>
              </a:rPr>
              <a:t>The First step: analyze and organize the training data. </a:t>
            </a:r>
            <a:endParaRPr>
              <a:solidFill>
                <a:srgbClr val="000000"/>
              </a:solidFill>
            </a:endParaRPr>
          </a:p>
          <a:p>
            <a:pPr indent="228600" lvl="0" marL="0" rtl="0" algn="just">
              <a:lnSpc>
                <a:spcPct val="125000"/>
              </a:lnSpc>
              <a:spcBef>
                <a:spcPts val="0"/>
              </a:spcBef>
              <a:spcAft>
                <a:spcPts val="0"/>
              </a:spcAft>
              <a:buNone/>
            </a:pPr>
            <a:r>
              <a:rPr lang="en">
                <a:solidFill>
                  <a:srgbClr val="000000"/>
                </a:solidFill>
              </a:rPr>
              <a:t>The Second step: write the source code for an Alpha version of the Google Earth Engine app. </a:t>
            </a:r>
            <a:endParaRPr>
              <a:solidFill>
                <a:srgbClr val="000000"/>
              </a:solidFill>
            </a:endParaRPr>
          </a:p>
          <a:p>
            <a:pPr indent="228600" lvl="0" marL="0" rtl="0" algn="just">
              <a:lnSpc>
                <a:spcPct val="125000"/>
              </a:lnSpc>
              <a:spcBef>
                <a:spcPts val="0"/>
              </a:spcBef>
              <a:spcAft>
                <a:spcPts val="0"/>
              </a:spcAft>
              <a:buNone/>
            </a:pPr>
            <a:r>
              <a:rPr lang="en">
                <a:solidFill>
                  <a:srgbClr val="000000"/>
                </a:solidFill>
              </a:rPr>
              <a:t>The Third step: </a:t>
            </a:r>
            <a:r>
              <a:rPr lang="en">
                <a:solidFill>
                  <a:srgbClr val="000000"/>
                </a:solidFill>
              </a:rPr>
              <a:t>preprocess the data into training and validation datasets for Tensorflow.</a:t>
            </a:r>
            <a:endParaRPr>
              <a:solidFill>
                <a:srgbClr val="000000"/>
              </a:solidFill>
            </a:endParaRPr>
          </a:p>
          <a:p>
            <a:pPr indent="228600" lvl="0" marL="0" rtl="0" algn="just">
              <a:lnSpc>
                <a:spcPct val="125000"/>
              </a:lnSpc>
              <a:spcBef>
                <a:spcPts val="0"/>
              </a:spcBef>
              <a:spcAft>
                <a:spcPts val="0"/>
              </a:spcAft>
              <a:buNone/>
            </a:pPr>
            <a:r>
              <a:rPr lang="en">
                <a:solidFill>
                  <a:srgbClr val="000000"/>
                </a:solidFill>
              </a:rPr>
              <a:t>The fourth step: </a:t>
            </a:r>
            <a:r>
              <a:rPr lang="en">
                <a:solidFill>
                  <a:srgbClr val="000000"/>
                </a:solidFill>
              </a:rPr>
              <a:t>build and train a machine learning model in Tensorflow with the dataset. </a:t>
            </a:r>
            <a:endParaRPr>
              <a:solidFill>
                <a:srgbClr val="000000"/>
              </a:solidFill>
            </a:endParaRPr>
          </a:p>
          <a:p>
            <a:pPr indent="228600" lvl="0" marL="0" rtl="0" algn="just">
              <a:lnSpc>
                <a:spcPct val="125000"/>
              </a:lnSpc>
              <a:spcBef>
                <a:spcPts val="0"/>
              </a:spcBef>
              <a:spcAft>
                <a:spcPts val="0"/>
              </a:spcAft>
              <a:buNone/>
            </a:pPr>
            <a:r>
              <a:rPr lang="en">
                <a:solidFill>
                  <a:srgbClr val="000000"/>
                </a:solidFill>
              </a:rPr>
              <a:t>The fifth step:  </a:t>
            </a:r>
            <a:r>
              <a:rPr lang="en">
                <a:solidFill>
                  <a:srgbClr val="000000"/>
                </a:solidFill>
              </a:rPr>
              <a:t>improve model accuracy</a:t>
            </a:r>
            <a:endParaRPr>
              <a:solidFill>
                <a:srgbClr val="000000"/>
              </a:solidFill>
            </a:endParaRPr>
          </a:p>
          <a:p>
            <a:pPr indent="228600" lvl="0" marL="0" rtl="0" algn="just">
              <a:lnSpc>
                <a:spcPct val="125000"/>
              </a:lnSpc>
              <a:spcBef>
                <a:spcPts val="0"/>
              </a:spcBef>
              <a:spcAft>
                <a:spcPts val="0"/>
              </a:spcAft>
              <a:buNone/>
            </a:pPr>
            <a:r>
              <a:rPr lang="en">
                <a:solidFill>
                  <a:srgbClr val="000000"/>
                </a:solidFill>
              </a:rPr>
              <a:t>The sixth step: add backend integration to the application. </a:t>
            </a:r>
            <a:endParaRPr>
              <a:solidFill>
                <a:srgbClr val="000000"/>
              </a:solidFill>
            </a:endParaRPr>
          </a:p>
          <a:p>
            <a:pPr indent="228600" lvl="0" marL="0" rtl="0" algn="just">
              <a:lnSpc>
                <a:spcPct val="125000"/>
              </a:lnSpc>
              <a:spcBef>
                <a:spcPts val="0"/>
              </a:spcBef>
              <a:spcAft>
                <a:spcPts val="0"/>
              </a:spcAft>
              <a:buNone/>
            </a:pPr>
            <a:r>
              <a:rPr lang="en">
                <a:solidFill>
                  <a:srgbClr val="000000"/>
                </a:solidFill>
              </a:rPr>
              <a:t>The seventh step: improve the User interface code and workflow of the application. </a:t>
            </a:r>
            <a:endParaRPr sz="1400"/>
          </a:p>
          <a:p>
            <a:pPr indent="0" lvl="0" marL="0" rtl="0" algn="l">
              <a:spcBef>
                <a:spcPts val="0"/>
              </a:spcBef>
              <a:spcAft>
                <a:spcPts val="0"/>
              </a:spcAft>
              <a:buNone/>
            </a:pPr>
            <a:r>
              <a:rPr lang="en">
                <a:solidFill>
                  <a:srgbClr val="000000"/>
                </a:solidFill>
              </a:rPr>
              <a:t>Achieving</a:t>
            </a:r>
            <a:r>
              <a:rPr lang="en">
                <a:solidFill>
                  <a:srgbClr val="000000"/>
                </a:solidFill>
              </a:rPr>
              <a:t> proper functionality from the application system can simplified into ensuring these  5 major technical processes operate correctly and uniformly.</a:t>
            </a:r>
            <a:endParaRPr>
              <a:solidFill>
                <a:srgbClr val="000000"/>
              </a:solidFill>
            </a:endParaRPr>
          </a:p>
          <a:p>
            <a:pPr indent="0" lvl="0" marL="0" rtl="0" algn="l">
              <a:spcBef>
                <a:spcPts val="1600"/>
              </a:spcBef>
              <a:spcAft>
                <a:spcPts val="1600"/>
              </a:spcAft>
              <a:buNone/>
            </a:pPr>
            <a:r>
              <a:t/>
            </a:r>
            <a:endParaRPr/>
          </a:p>
        </p:txBody>
      </p:sp>
      <p:pic>
        <p:nvPicPr>
          <p:cNvPr id="129" name="Google Shape;129;p22"/>
          <p:cNvPicPr preferRelativeResize="0"/>
          <p:nvPr/>
        </p:nvPicPr>
        <p:blipFill>
          <a:blip r:embed="rId3">
            <a:alphaModFix/>
          </a:blip>
          <a:stretch>
            <a:fillRect/>
          </a:stretch>
        </p:blipFill>
        <p:spPr>
          <a:xfrm>
            <a:off x="1019175" y="3857613"/>
            <a:ext cx="7105650" cy="1285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Introduction</a:t>
            </a:r>
            <a:endParaRPr/>
          </a:p>
        </p:txBody>
      </p:sp>
      <p:sp>
        <p:nvSpPr>
          <p:cNvPr id="135" name="Google Shape;135;p23"/>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As </a:t>
            </a:r>
            <a:r>
              <a:rPr lang="en">
                <a:solidFill>
                  <a:srgbClr val="000000"/>
                </a:solidFill>
              </a:rPr>
              <a:t>stated</a:t>
            </a:r>
            <a:r>
              <a:rPr lang="en">
                <a:solidFill>
                  <a:srgbClr val="000000"/>
                </a:solidFill>
              </a:rPr>
              <a:t> before the design of this </a:t>
            </a:r>
            <a:r>
              <a:rPr lang="en">
                <a:solidFill>
                  <a:srgbClr val="000000"/>
                </a:solidFill>
              </a:rPr>
              <a:t>application</a:t>
            </a:r>
            <a:r>
              <a:rPr lang="en">
                <a:solidFill>
                  <a:srgbClr val="000000"/>
                </a:solidFill>
              </a:rPr>
              <a:t> is </a:t>
            </a:r>
            <a:r>
              <a:rPr lang="en">
                <a:solidFill>
                  <a:srgbClr val="000000"/>
                </a:solidFill>
              </a:rPr>
              <a:t>dependent</a:t>
            </a:r>
            <a:r>
              <a:rPr lang="en">
                <a:solidFill>
                  <a:srgbClr val="000000"/>
                </a:solidFill>
              </a:rPr>
              <a:t> upon the successful functionality of 5 major technical processes. </a:t>
            </a:r>
            <a:endParaRPr>
              <a:solidFill>
                <a:srgbClr val="000000"/>
              </a:solidFill>
            </a:endParaRPr>
          </a:p>
          <a:p>
            <a:pPr indent="-311150" lvl="0" marL="457200" rtl="0" algn="l">
              <a:spcBef>
                <a:spcPts val="1600"/>
              </a:spcBef>
              <a:spcAft>
                <a:spcPts val="0"/>
              </a:spcAft>
              <a:buClr>
                <a:srgbClr val="000000"/>
              </a:buClr>
              <a:buSzPts val="1300"/>
              <a:buChar char="-"/>
            </a:pPr>
            <a:r>
              <a:rPr lang="en">
                <a:solidFill>
                  <a:srgbClr val="000000"/>
                </a:solidFill>
              </a:rPr>
              <a:t> Satellite image interpretation</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 Plant health interpretation</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 Machine Learning Algorithm </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Earth Engine User Interface (UI)</a:t>
            </a:r>
            <a:r>
              <a:rPr lang="en">
                <a:solidFill>
                  <a:srgbClr val="000000"/>
                </a:solidFill>
              </a:rPr>
              <a:t>   </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Earth Engine backend script</a:t>
            </a:r>
            <a:endParaRPr>
              <a:solidFill>
                <a:srgbClr val="000000"/>
              </a:solidFill>
            </a:endParaRPr>
          </a:p>
          <a:p>
            <a:pPr indent="0" lvl="0" marL="0" rtl="0" algn="l">
              <a:spcBef>
                <a:spcPts val="1600"/>
              </a:spcBef>
              <a:spcAft>
                <a:spcPts val="0"/>
              </a:spcAft>
              <a:buNone/>
            </a:pPr>
            <a:r>
              <a:rPr lang="en">
                <a:solidFill>
                  <a:srgbClr val="000000"/>
                </a:solidFill>
              </a:rPr>
              <a:t>The first 4 processes hold code that should be able to function outside of the completed system. The last is essentially the glue of the system. </a:t>
            </a:r>
            <a:endParaRPr>
              <a:solidFill>
                <a:srgbClr val="000000"/>
              </a:solidFill>
            </a:endParaRPr>
          </a:p>
          <a:p>
            <a:pPr indent="0" lvl="0" marL="0" rtl="0" algn="l">
              <a:spcBef>
                <a:spcPts val="1600"/>
              </a:spcBef>
              <a:spcAft>
                <a:spcPts val="1600"/>
              </a:spcAft>
              <a:buNone/>
            </a:pPr>
            <a:r>
              <a:rPr lang="en">
                <a:solidFill>
                  <a:srgbClr val="000000"/>
                </a:solidFill>
              </a:rPr>
              <a:t>Each major task implemented helps a specific technical process towards </a:t>
            </a:r>
            <a:r>
              <a:rPr lang="en">
                <a:solidFill>
                  <a:srgbClr val="000000"/>
                </a:solidFill>
              </a:rPr>
              <a:t>compatibility</a:t>
            </a:r>
            <a:r>
              <a:rPr lang="en">
                <a:solidFill>
                  <a:srgbClr val="000000"/>
                </a:solidFill>
              </a:rPr>
              <a:t> and integration within system as a whole </a:t>
            </a:r>
            <a:endParaRPr>
              <a:solidFill>
                <a:srgbClr val="000000"/>
              </a:solidFill>
            </a:endParaRPr>
          </a:p>
        </p:txBody>
      </p:sp>
      <p:pic>
        <p:nvPicPr>
          <p:cNvPr id="136" name="Google Shape;136;p23"/>
          <p:cNvPicPr preferRelativeResize="0"/>
          <p:nvPr/>
        </p:nvPicPr>
        <p:blipFill>
          <a:blip r:embed="rId3">
            <a:alphaModFix/>
          </a:blip>
          <a:stretch>
            <a:fillRect/>
          </a:stretch>
        </p:blipFill>
        <p:spPr>
          <a:xfrm>
            <a:off x="715175" y="1605200"/>
            <a:ext cx="2427250" cy="2787275"/>
          </a:xfrm>
          <a:prstGeom prst="rect">
            <a:avLst/>
          </a:prstGeom>
          <a:noFill/>
          <a:ln>
            <a:noFill/>
          </a:ln>
        </p:spPr>
      </p:pic>
      <p:sp>
        <p:nvSpPr>
          <p:cNvPr id="137" name="Google Shape;137;p23"/>
          <p:cNvSpPr txBox="1"/>
          <p:nvPr/>
        </p:nvSpPr>
        <p:spPr>
          <a:xfrm>
            <a:off x="817300" y="4489900"/>
            <a:ext cx="22230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Fig. Conceptual link between technical areas</a:t>
            </a:r>
            <a:endParaRPr>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Plan</a:t>
            </a:r>
            <a:endParaRPr/>
          </a:p>
        </p:txBody>
      </p:sp>
      <p:sp>
        <p:nvSpPr>
          <p:cNvPr id="143" name="Google Shape;143;p2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rgbClr val="000000"/>
              </a:buClr>
              <a:buSzPts val="1200"/>
              <a:buFont typeface="Noto Sans Symbols"/>
              <a:buChar char="❏"/>
            </a:pPr>
            <a:r>
              <a:rPr lang="en" sz="1200">
                <a:solidFill>
                  <a:srgbClr val="000000"/>
                </a:solidFill>
                <a:latin typeface="Times New Roman"/>
                <a:ea typeface="Times New Roman"/>
                <a:cs typeface="Times New Roman"/>
                <a:sym typeface="Times New Roman"/>
              </a:rPr>
              <a:t>Task 1. Preprocessing the Dataset</a:t>
            </a:r>
            <a:endParaRPr sz="1200">
              <a:solidFill>
                <a:srgbClr val="000000"/>
              </a:solidFill>
              <a:latin typeface="Noto Sans Symbols"/>
              <a:ea typeface="Noto Sans Symbols"/>
              <a:cs typeface="Noto Sans Symbols"/>
              <a:sym typeface="Noto Sans Symbols"/>
            </a:endParaRPr>
          </a:p>
          <a:p>
            <a:pPr indent="-295275" lvl="1" marL="914400" rtl="0" algn="just">
              <a:lnSpc>
                <a:spcPct val="100000"/>
              </a:lnSpc>
              <a:spcBef>
                <a:spcPts val="300"/>
              </a:spcBef>
              <a:spcAft>
                <a:spcPts val="0"/>
              </a:spcAft>
              <a:buClr>
                <a:srgbClr val="000000"/>
              </a:buClr>
              <a:buSzPts val="1050"/>
              <a:buFont typeface="Courier New"/>
              <a:buChar char="❏"/>
            </a:pPr>
            <a:r>
              <a:rPr lang="en" sz="1200">
                <a:solidFill>
                  <a:srgbClr val="000000"/>
                </a:solidFill>
                <a:latin typeface="Times New Roman"/>
                <a:ea typeface="Times New Roman"/>
                <a:cs typeface="Times New Roman"/>
                <a:sym typeface="Times New Roman"/>
              </a:rPr>
              <a:t>Subtask 1. isolate necessary information from satellite </a:t>
            </a:r>
            <a:endParaRPr sz="1200">
              <a:solidFill>
                <a:srgbClr val="000000"/>
              </a:solidFill>
              <a:latin typeface="Times New Roman"/>
              <a:ea typeface="Times New Roman"/>
              <a:cs typeface="Times New Roman"/>
              <a:sym typeface="Times New Roman"/>
            </a:endParaRPr>
          </a:p>
          <a:p>
            <a:pPr indent="-295275" lvl="1" marL="914400" rtl="0" algn="just">
              <a:lnSpc>
                <a:spcPct val="100000"/>
              </a:lnSpc>
              <a:spcBef>
                <a:spcPts val="300"/>
              </a:spcBef>
              <a:spcAft>
                <a:spcPts val="0"/>
              </a:spcAft>
              <a:buClr>
                <a:srgbClr val="000000"/>
              </a:buClr>
              <a:buSzPts val="1050"/>
              <a:buFont typeface="Courier New"/>
              <a:buChar char="❏"/>
            </a:pPr>
            <a:r>
              <a:rPr lang="en" sz="1200">
                <a:solidFill>
                  <a:srgbClr val="000000"/>
                </a:solidFill>
                <a:latin typeface="Times New Roman"/>
                <a:ea typeface="Times New Roman"/>
                <a:cs typeface="Times New Roman"/>
                <a:sym typeface="Times New Roman"/>
              </a:rPr>
              <a:t>Subtask 2. isolate vital information from field site data </a:t>
            </a:r>
            <a:endParaRPr sz="1050">
              <a:solidFill>
                <a:srgbClr val="000000"/>
              </a:solidFill>
              <a:latin typeface="Courier New"/>
              <a:ea typeface="Courier New"/>
              <a:cs typeface="Courier New"/>
              <a:sym typeface="Courier New"/>
            </a:endParaRPr>
          </a:p>
          <a:p>
            <a:pPr indent="-304800" lvl="1" marL="914400" rtl="0" algn="just">
              <a:lnSpc>
                <a:spcPct val="100000"/>
              </a:lnSpc>
              <a:spcBef>
                <a:spcPts val="300"/>
              </a:spcBef>
              <a:spcAft>
                <a:spcPts val="0"/>
              </a:spcAft>
              <a:buClr>
                <a:srgbClr val="000000"/>
              </a:buClr>
              <a:buSzPts val="1200"/>
              <a:buFont typeface="Courier New"/>
              <a:buChar char="❏"/>
            </a:pPr>
            <a:r>
              <a:rPr lang="en" sz="1200">
                <a:solidFill>
                  <a:srgbClr val="000000"/>
                </a:solidFill>
                <a:latin typeface="Times New Roman"/>
                <a:ea typeface="Times New Roman"/>
                <a:cs typeface="Times New Roman"/>
                <a:sym typeface="Times New Roman"/>
              </a:rPr>
              <a:t>Subtask 3. Correlate quadrat data to pixel location in satellite images </a:t>
            </a:r>
            <a:endParaRPr sz="1200">
              <a:solidFill>
                <a:srgbClr val="000000"/>
              </a:solidFill>
              <a:latin typeface="Courier New"/>
              <a:ea typeface="Courier New"/>
              <a:cs typeface="Courier New"/>
              <a:sym typeface="Courier New"/>
            </a:endParaRPr>
          </a:p>
          <a:p>
            <a:pPr indent="-304800" lvl="1" marL="914400" rtl="0" algn="just">
              <a:lnSpc>
                <a:spcPct val="100000"/>
              </a:lnSpc>
              <a:spcBef>
                <a:spcPts val="300"/>
              </a:spcBef>
              <a:spcAft>
                <a:spcPts val="0"/>
              </a:spcAft>
              <a:buClr>
                <a:srgbClr val="000000"/>
              </a:buClr>
              <a:buSzPts val="1200"/>
              <a:buFont typeface="Courier New"/>
              <a:buChar char="❏"/>
            </a:pPr>
            <a:r>
              <a:rPr lang="en" sz="1200">
                <a:solidFill>
                  <a:srgbClr val="000000"/>
                </a:solidFill>
                <a:latin typeface="Times New Roman"/>
                <a:ea typeface="Times New Roman"/>
                <a:cs typeface="Times New Roman"/>
                <a:sym typeface="Times New Roman"/>
              </a:rPr>
              <a:t>Subtask 4. Build Dataset input pipeline </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300"/>
              </a:spcBef>
              <a:spcAft>
                <a:spcPts val="0"/>
              </a:spcAft>
              <a:buClr>
                <a:srgbClr val="000000"/>
              </a:buClr>
              <a:buSzPts val="1200"/>
              <a:buFont typeface="Noto Sans Symbols"/>
              <a:buChar char="❏"/>
            </a:pPr>
            <a:r>
              <a:rPr lang="en" sz="1200">
                <a:solidFill>
                  <a:srgbClr val="000000"/>
                </a:solidFill>
                <a:latin typeface="Times New Roman"/>
                <a:ea typeface="Times New Roman"/>
                <a:cs typeface="Times New Roman"/>
                <a:sym typeface="Times New Roman"/>
              </a:rPr>
              <a:t>Task 2. Produce Machine learning Model</a:t>
            </a:r>
            <a:endParaRPr sz="1200">
              <a:solidFill>
                <a:srgbClr val="000000"/>
              </a:solidFill>
              <a:latin typeface="Noto Sans Symbols"/>
              <a:ea typeface="Noto Sans Symbols"/>
              <a:cs typeface="Noto Sans Symbols"/>
              <a:sym typeface="Noto Sans Symbols"/>
            </a:endParaRPr>
          </a:p>
          <a:p>
            <a:pPr indent="-304800" lvl="1" marL="9144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Subtask 1. Build Model structure &amp; begin initial training.</a:t>
            </a:r>
            <a:endParaRPr sz="1200">
              <a:solidFill>
                <a:srgbClr val="000000"/>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Subtask 2. Collect results, revise and retrain the network. </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Task 3. Develop Alpha-Application in GEE  </a:t>
            </a:r>
            <a:endParaRPr sz="1200">
              <a:solidFill>
                <a:srgbClr val="000000"/>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rgbClr val="000000"/>
              </a:buClr>
              <a:buSzPts val="1200"/>
              <a:buFont typeface="Courier New"/>
              <a:buChar char="❏"/>
            </a:pPr>
            <a:r>
              <a:rPr lang="en" sz="1200">
                <a:solidFill>
                  <a:srgbClr val="000000"/>
                </a:solidFill>
                <a:latin typeface="Times New Roman"/>
                <a:ea typeface="Times New Roman"/>
                <a:cs typeface="Times New Roman"/>
                <a:sym typeface="Times New Roman"/>
              </a:rPr>
              <a:t>Subtask 1. Build UI that accesses Sentinel - II satellite images</a:t>
            </a:r>
            <a:endParaRPr sz="1200">
              <a:solidFill>
                <a:srgbClr val="000000"/>
              </a:solidFill>
              <a:latin typeface="Courier New"/>
              <a:ea typeface="Courier New"/>
              <a:cs typeface="Courier New"/>
              <a:sym typeface="Courier New"/>
            </a:endParaRPr>
          </a:p>
          <a:p>
            <a:pPr indent="-304800" lvl="1" marL="9144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Subtask 2. Add coordinate location functionality</a:t>
            </a:r>
            <a:endParaRPr sz="1200">
              <a:solidFill>
                <a:srgbClr val="000000"/>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Subtask 3. Add image capture functionality </a:t>
            </a:r>
            <a:endParaRPr sz="1200">
              <a:solidFill>
                <a:srgbClr val="000000"/>
              </a:solidFill>
              <a:latin typeface="Times New Roman"/>
              <a:ea typeface="Times New Roman"/>
              <a:cs typeface="Times New Roman"/>
              <a:sym typeface="Times New Roman"/>
            </a:endParaRPr>
          </a:p>
          <a:p>
            <a:pPr indent="0" lvl="0" marL="457200" rtl="0" algn="just">
              <a:lnSpc>
                <a:spcPct val="100000"/>
              </a:lnSpc>
              <a:spcBef>
                <a:spcPts val="300"/>
              </a:spcBef>
              <a:spcAft>
                <a:spcPts val="3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Plan</a:t>
            </a:r>
            <a:endParaRPr/>
          </a:p>
        </p:txBody>
      </p:sp>
      <p:sp>
        <p:nvSpPr>
          <p:cNvPr id="149" name="Google Shape;149;p2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Task 4. Backend Development </a:t>
            </a:r>
            <a:endParaRPr sz="1200">
              <a:solidFill>
                <a:srgbClr val="000000"/>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rgbClr val="000000"/>
              </a:buClr>
              <a:buSzPts val="1200"/>
              <a:buFont typeface="Courier New"/>
              <a:buChar char="❏"/>
            </a:pPr>
            <a:r>
              <a:rPr lang="en" sz="1200">
                <a:solidFill>
                  <a:srgbClr val="000000"/>
                </a:solidFill>
                <a:latin typeface="Times New Roman"/>
                <a:ea typeface="Times New Roman"/>
                <a:cs typeface="Times New Roman"/>
                <a:sym typeface="Times New Roman"/>
              </a:rPr>
              <a:t>Subtask 1. Preprocess the captured image for compatibility to network input</a:t>
            </a:r>
            <a:endParaRPr sz="1200">
              <a:solidFill>
                <a:srgbClr val="000000"/>
              </a:solidFill>
              <a:latin typeface="Courier New"/>
              <a:ea typeface="Courier New"/>
              <a:cs typeface="Courier New"/>
              <a:sym typeface="Courier New"/>
            </a:endParaRPr>
          </a:p>
          <a:p>
            <a:pPr indent="-304800" lvl="1" marL="9144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Subtask 2. Integrate the trained neural net model into the GEE API </a:t>
            </a:r>
            <a:endParaRPr sz="1200">
              <a:solidFill>
                <a:srgbClr val="000000"/>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Subtask 3. Write code to associate prediction output values with satellite image pixel locations</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Task 5. Frontend</a:t>
            </a:r>
            <a:endParaRPr sz="1200">
              <a:solidFill>
                <a:srgbClr val="000000"/>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Subtask 1. Convert Biomass and Nitrogen % predictions to Raster Map data values  </a:t>
            </a:r>
            <a:endParaRPr sz="1200">
              <a:solidFill>
                <a:srgbClr val="000000"/>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Subtask 2. Write code to Draw Raster map over satellite image </a:t>
            </a:r>
            <a:endParaRPr sz="1200">
              <a:solidFill>
                <a:srgbClr val="000000"/>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Subtask 3. Build User Interface for interaction with the Raster map</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Task 6. Testing and Refinement</a:t>
            </a:r>
            <a:endParaRPr sz="1200">
              <a:solidFill>
                <a:srgbClr val="000000"/>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Subtask 1. Test the operability of the application and its ease of use </a:t>
            </a:r>
            <a:endParaRPr sz="1200">
              <a:solidFill>
                <a:srgbClr val="000000"/>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Subtask 2. Refine the Apps use and workflow</a:t>
            </a:r>
            <a:endParaRPr/>
          </a:p>
          <a:p>
            <a:pPr indent="0" lvl="0" marL="0" rtl="0" algn="l">
              <a:spcBef>
                <a:spcPts val="3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services used in implementation</a:t>
            </a:r>
            <a:endParaRPr/>
          </a:p>
        </p:txBody>
      </p:sp>
      <p:sp>
        <p:nvSpPr>
          <p:cNvPr id="155" name="Google Shape;155;p26"/>
          <p:cNvSpPr txBox="1"/>
          <p:nvPr>
            <p:ph idx="1" type="body"/>
          </p:nvPr>
        </p:nvSpPr>
        <p:spPr>
          <a:xfrm>
            <a:off x="311700" y="1505700"/>
            <a:ext cx="8319000" cy="3076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rgbClr val="000000"/>
              </a:buClr>
              <a:buSzPts val="1400"/>
              <a:buChar char="-"/>
            </a:pPr>
            <a:r>
              <a:rPr lang="en" sz="1400">
                <a:solidFill>
                  <a:srgbClr val="000000"/>
                </a:solidFill>
              </a:rPr>
              <a:t>Google Earth Engine: </a:t>
            </a:r>
            <a:r>
              <a:rPr lang="en" sz="1400">
                <a:solidFill>
                  <a:srgbClr val="000000"/>
                </a:solidFill>
                <a:highlight>
                  <a:srgbClr val="FFFFFF"/>
                </a:highlight>
              </a:rPr>
              <a:t> a cloud-based platform for planetary-scale environmental data analysis.</a:t>
            </a:r>
            <a:endParaRPr sz="1400">
              <a:solidFill>
                <a:srgbClr val="000000"/>
              </a:solidFill>
              <a:highlight>
                <a:srgbClr val="FFFFFF"/>
              </a:highlight>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Google Collaboratory: </a:t>
            </a:r>
            <a:r>
              <a:rPr lang="en" sz="1400">
                <a:solidFill>
                  <a:srgbClr val="000000"/>
                </a:solidFill>
                <a:highlight>
                  <a:srgbClr val="FFFFFF"/>
                </a:highlight>
              </a:rPr>
              <a:t>Colab is a free Jupyter notebook environment that runs entirely in the cloud.</a:t>
            </a:r>
            <a:endParaRPr sz="1400">
              <a:solidFill>
                <a:srgbClr val="000000"/>
              </a:solidFill>
              <a:highlight>
                <a:srgbClr val="FFFFFF"/>
              </a:highlight>
            </a:endParaRPr>
          </a:p>
          <a:p>
            <a:pPr indent="-317500" lvl="0" marL="457200" rtl="0" algn="l">
              <a:lnSpc>
                <a:spcPct val="100000"/>
              </a:lnSpc>
              <a:spcBef>
                <a:spcPts val="0"/>
              </a:spcBef>
              <a:spcAft>
                <a:spcPts val="0"/>
              </a:spcAft>
              <a:buClr>
                <a:srgbClr val="000000"/>
              </a:buClr>
              <a:buSzPts val="1400"/>
              <a:buFont typeface="Times New Roman"/>
              <a:buChar char="-"/>
            </a:pPr>
            <a:r>
              <a:rPr lang="en" sz="1400">
                <a:solidFill>
                  <a:srgbClr val="000000"/>
                </a:solidFill>
              </a:rPr>
              <a:t>Tensorflow:</a:t>
            </a:r>
            <a:r>
              <a:rPr lang="en" sz="1400">
                <a:solidFill>
                  <a:srgbClr val="000000"/>
                </a:solidFill>
                <a:highlight>
                  <a:srgbClr val="FFFFFF"/>
                </a:highlight>
              </a:rPr>
              <a:t> a Python-friendly open source library for numerical computation that makes machine learning faster and easier</a:t>
            </a:r>
            <a:endParaRPr sz="1400">
              <a:solidFill>
                <a:srgbClr val="000000"/>
              </a:solidFill>
            </a:endParaRPr>
          </a:p>
          <a:p>
            <a:pPr indent="-317500" lvl="0" marL="457200" rtl="0" algn="l">
              <a:lnSpc>
                <a:spcPct val="100000"/>
              </a:lnSpc>
              <a:spcBef>
                <a:spcPts val="0"/>
              </a:spcBef>
              <a:spcAft>
                <a:spcPts val="0"/>
              </a:spcAft>
              <a:buClr>
                <a:srgbClr val="000000"/>
              </a:buClr>
              <a:buSzPts val="1400"/>
              <a:buFont typeface="Times New Roman"/>
              <a:buChar char="-"/>
            </a:pPr>
            <a:r>
              <a:rPr lang="en" sz="1400">
                <a:solidFill>
                  <a:srgbClr val="000000"/>
                </a:solidFill>
              </a:rPr>
              <a:t>Python: </a:t>
            </a:r>
            <a:r>
              <a:rPr lang="en" sz="1400">
                <a:solidFill>
                  <a:srgbClr val="000000"/>
                </a:solidFill>
                <a:highlight>
                  <a:srgbClr val="F9F9F9"/>
                </a:highlight>
              </a:rPr>
              <a:t>an interpreted, object-oriented, high-level programming language with dynamic semantics.</a:t>
            </a:r>
            <a:endParaRPr sz="1400">
              <a:solidFill>
                <a:srgbClr val="000000"/>
              </a:solidFill>
            </a:endParaRPr>
          </a:p>
          <a:p>
            <a:pPr indent="-317500" lvl="0" marL="457200" rtl="0" algn="l">
              <a:lnSpc>
                <a:spcPct val="100000"/>
              </a:lnSpc>
              <a:spcBef>
                <a:spcPts val="0"/>
              </a:spcBef>
              <a:spcAft>
                <a:spcPts val="0"/>
              </a:spcAft>
              <a:buClr>
                <a:srgbClr val="000000"/>
              </a:buClr>
              <a:buSzPts val="1400"/>
              <a:buFont typeface="Times New Roman"/>
              <a:buChar char="-"/>
            </a:pPr>
            <a:r>
              <a:rPr lang="en" sz="1400">
                <a:solidFill>
                  <a:srgbClr val="000000"/>
                </a:solidFill>
              </a:rPr>
              <a:t>Javascript: </a:t>
            </a:r>
            <a:r>
              <a:rPr lang="en" sz="1400">
                <a:solidFill>
                  <a:srgbClr val="000000"/>
                </a:solidFill>
                <a:highlight>
                  <a:srgbClr val="FFFFFF"/>
                </a:highlight>
              </a:rPr>
              <a:t>is a scripting or programming language that allows you to implement complex features on web pages.</a:t>
            </a:r>
            <a:endParaRPr sz="1400">
              <a:solidFill>
                <a:srgbClr val="000000"/>
              </a:solidFill>
              <a:highlight>
                <a:srgbClr val="FFFFFF"/>
              </a:highlight>
            </a:endParaRPr>
          </a:p>
          <a:p>
            <a:pPr indent="0" lvl="0" marL="0" rtl="0" algn="l">
              <a:lnSpc>
                <a:spcPct val="100000"/>
              </a:lnSpc>
              <a:spcBef>
                <a:spcPts val="1200"/>
              </a:spcBef>
              <a:spcAft>
                <a:spcPts val="600"/>
              </a:spcAft>
              <a:buNone/>
            </a:pPr>
            <a:r>
              <a:t/>
            </a:r>
            <a:endParaRPr sz="1400">
              <a:solidFill>
                <a:srgbClr val="000000"/>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Task 1 </a:t>
            </a:r>
            <a:endParaRPr/>
          </a:p>
        </p:txBody>
      </p:sp>
      <p:sp>
        <p:nvSpPr>
          <p:cNvPr id="161" name="Google Shape;161;p27"/>
          <p:cNvSpPr txBox="1"/>
          <p:nvPr>
            <p:ph idx="1" type="body"/>
          </p:nvPr>
        </p:nvSpPr>
        <p:spPr>
          <a:xfrm>
            <a:off x="4572000" y="141600"/>
            <a:ext cx="4389300" cy="486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000000"/>
                </a:solidFill>
              </a:rPr>
              <a:t>Task 1 is vital to the training of the machine learning model</a:t>
            </a:r>
            <a:endParaRPr sz="1200">
              <a:solidFill>
                <a:srgbClr val="000000"/>
              </a:solidFill>
            </a:endParaRPr>
          </a:p>
          <a:p>
            <a:pPr indent="0" lvl="0" marL="0" rtl="0" algn="l">
              <a:lnSpc>
                <a:spcPct val="100000"/>
              </a:lnSpc>
              <a:spcBef>
                <a:spcPts val="0"/>
              </a:spcBef>
              <a:spcAft>
                <a:spcPts val="0"/>
              </a:spcAft>
              <a:buNone/>
            </a:pPr>
            <a:r>
              <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Dataset information was obtained from USDA operatives conducting research on quantifying cover crop abundance and other metrics in various fields. </a:t>
            </a:r>
            <a:endParaRPr sz="1200">
              <a:solidFill>
                <a:srgbClr val="000000"/>
              </a:solidFill>
            </a:endParaRPr>
          </a:p>
          <a:p>
            <a:pPr indent="0" lvl="0" marL="0" rtl="0" algn="l">
              <a:lnSpc>
                <a:spcPct val="100000"/>
              </a:lnSpc>
              <a:spcBef>
                <a:spcPts val="0"/>
              </a:spcBef>
              <a:spcAft>
                <a:spcPts val="0"/>
              </a:spcAft>
              <a:buNone/>
            </a:pPr>
            <a:r>
              <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plant health metric data:</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5 field sites </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	3 treatments per site </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		8 quadrats per treatment</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			-data sampled twice for each quadrat </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			-each quadrat is 0.5 m by 0.5 m 				- data sampled is of biomass and nitrogen            </a:t>
            </a:r>
            <a:endParaRPr sz="1200">
              <a:solidFill>
                <a:srgbClr val="000000"/>
              </a:solidFill>
            </a:endParaRPr>
          </a:p>
          <a:p>
            <a:pPr indent="0" lvl="0" marL="0" rtl="0" algn="l">
              <a:lnSpc>
                <a:spcPct val="100000"/>
              </a:lnSpc>
              <a:spcBef>
                <a:spcPts val="0"/>
              </a:spcBef>
              <a:spcAft>
                <a:spcPts val="0"/>
              </a:spcAft>
              <a:buNone/>
            </a:pPr>
            <a:r>
              <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satellite imagery data:</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5 field sites</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	7 field geometric outlines</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		pixels per polygon to be determined </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	</a:t>
            </a:r>
            <a:endParaRPr sz="1200">
              <a:solidFill>
                <a:srgbClr val="000000"/>
              </a:solidFill>
            </a:endParaRPr>
          </a:p>
          <a:p>
            <a:pPr indent="0" lvl="0" marL="0" rtl="0" algn="l">
              <a:lnSpc>
                <a:spcPct val="100000"/>
              </a:lnSpc>
              <a:spcBef>
                <a:spcPts val="0"/>
              </a:spcBef>
              <a:spcAft>
                <a:spcPts val="0"/>
              </a:spcAft>
              <a:buNone/>
            </a:pPr>
            <a:r>
              <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  The satellite images analyzed in Google Earth Engines API through the Sentinel -2 surface reflectance image database. </a:t>
            </a:r>
            <a:endParaRPr sz="1200">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Subtask 1.1</a:t>
            </a:r>
            <a:endParaRPr/>
          </a:p>
        </p:txBody>
      </p:sp>
      <p:sp>
        <p:nvSpPr>
          <p:cNvPr id="167" name="Google Shape;167;p28"/>
          <p:cNvSpPr txBox="1"/>
          <p:nvPr>
            <p:ph idx="1" type="body"/>
          </p:nvPr>
        </p:nvSpPr>
        <p:spPr>
          <a:xfrm>
            <a:off x="311700" y="1505700"/>
            <a:ext cx="83115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The open source coding platform Earth Engine allows for free extensive use and manipulation of satellite imagery from petabytes of satellite image datasets all accessible from their remote databases.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a:solidFill>
                  <a:srgbClr val="000000"/>
                </a:solidFill>
              </a:rPr>
              <a:t>The API for the online code editor is in Javascript programming language.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spcBef>
                <a:spcPts val="0"/>
              </a:spcBef>
              <a:spcAft>
                <a:spcPts val="1600"/>
              </a:spcAft>
              <a:buNone/>
            </a:pPr>
            <a:r>
              <a:rPr lang="en">
                <a:solidFill>
                  <a:srgbClr val="000000"/>
                </a:solidFill>
              </a:rPr>
              <a:t>Reading and understanding the operation of the Earth Engine IDE was critical in manipulating the satellite image data properly </a:t>
            </a:r>
            <a:endParaRPr>
              <a:solidFill>
                <a:srgbClr val="000000"/>
              </a:solidFill>
            </a:endParaRPr>
          </a:p>
        </p:txBody>
      </p:sp>
      <p:pic>
        <p:nvPicPr>
          <p:cNvPr id="168" name="Google Shape;168;p28"/>
          <p:cNvPicPr preferRelativeResize="0"/>
          <p:nvPr/>
        </p:nvPicPr>
        <p:blipFill>
          <a:blip r:embed="rId3">
            <a:alphaModFix/>
          </a:blip>
          <a:stretch>
            <a:fillRect/>
          </a:stretch>
        </p:blipFill>
        <p:spPr>
          <a:xfrm>
            <a:off x="2077650" y="3000035"/>
            <a:ext cx="4311602" cy="18585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Subtask 1.1</a:t>
            </a:r>
            <a:endParaRPr/>
          </a:p>
          <a:p>
            <a:pPr indent="0" lvl="0" marL="0" rtl="0" algn="l">
              <a:spcBef>
                <a:spcPts val="0"/>
              </a:spcBef>
              <a:spcAft>
                <a:spcPts val="0"/>
              </a:spcAft>
              <a:buNone/>
            </a:pPr>
            <a:r>
              <a:t/>
            </a:r>
            <a:endParaRPr/>
          </a:p>
        </p:txBody>
      </p:sp>
      <p:sp>
        <p:nvSpPr>
          <p:cNvPr id="174" name="Google Shape;174;p2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5" name="Google Shape;175;p29"/>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6" name="Google Shape;176;p29"/>
          <p:cNvPicPr preferRelativeResize="0"/>
          <p:nvPr/>
        </p:nvPicPr>
        <p:blipFill>
          <a:blip r:embed="rId3">
            <a:alphaModFix/>
          </a:blip>
          <a:stretch>
            <a:fillRect/>
          </a:stretch>
        </p:blipFill>
        <p:spPr>
          <a:xfrm>
            <a:off x="1600200" y="1505700"/>
            <a:ext cx="5943600" cy="342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Subtask 1.1</a:t>
            </a:r>
            <a:endParaRPr/>
          </a:p>
          <a:p>
            <a:pPr indent="0" lvl="0" marL="0" rtl="0" algn="l">
              <a:spcBef>
                <a:spcPts val="0"/>
              </a:spcBef>
              <a:spcAft>
                <a:spcPts val="0"/>
              </a:spcAft>
              <a:buNone/>
            </a:pPr>
            <a:r>
              <a:t/>
            </a:r>
            <a:endParaRPr/>
          </a:p>
        </p:txBody>
      </p:sp>
      <p:sp>
        <p:nvSpPr>
          <p:cNvPr id="182" name="Google Shape;182;p3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Satellite imaging data originally in the form of field boundary shapefiles </a:t>
            </a:r>
            <a:endParaRPr/>
          </a:p>
          <a:p>
            <a:pPr indent="-311150" lvl="0" marL="457200" rtl="0" algn="l">
              <a:spcBef>
                <a:spcPts val="0"/>
              </a:spcBef>
              <a:spcAft>
                <a:spcPts val="0"/>
              </a:spcAft>
              <a:buSzPts val="1300"/>
              <a:buChar char="-"/>
            </a:pPr>
            <a:r>
              <a:rPr lang="en"/>
              <a:t>Shapefiles were loaded as assets ito the Code editor IDE</a:t>
            </a:r>
            <a:endParaRPr/>
          </a:p>
          <a:p>
            <a:pPr indent="-311150" lvl="0" marL="457200" rtl="0" algn="l">
              <a:spcBef>
                <a:spcPts val="0"/>
              </a:spcBef>
              <a:spcAft>
                <a:spcPts val="0"/>
              </a:spcAft>
              <a:buSzPts val="1300"/>
              <a:buChar char="-"/>
            </a:pPr>
            <a:r>
              <a:rPr lang="en"/>
              <a:t>Imported to the script as a Feature collection </a:t>
            </a:r>
            <a:endParaRPr/>
          </a:p>
          <a:p>
            <a:pPr indent="-311150" lvl="0" marL="457200" rtl="0" algn="l">
              <a:spcBef>
                <a:spcPts val="0"/>
              </a:spcBef>
              <a:spcAft>
                <a:spcPts val="0"/>
              </a:spcAft>
              <a:buSzPts val="1300"/>
              <a:buChar char="-"/>
            </a:pPr>
            <a:r>
              <a:rPr lang="en"/>
              <a:t>Initiated a render of the field sites as a new Map layer.</a:t>
            </a:r>
            <a:endParaRPr/>
          </a:p>
          <a:p>
            <a:pPr indent="0" lvl="0" marL="0" rtl="0" algn="l">
              <a:spcBef>
                <a:spcPts val="1600"/>
              </a:spcBef>
              <a:spcAft>
                <a:spcPts val="1600"/>
              </a:spcAft>
              <a:buNone/>
            </a:pPr>
            <a:r>
              <a:t/>
            </a:r>
            <a:endParaRPr/>
          </a:p>
        </p:txBody>
      </p:sp>
      <p:sp>
        <p:nvSpPr>
          <p:cNvPr id="183" name="Google Shape;183;p30"/>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4" name="Google Shape;184;p30"/>
          <p:cNvPicPr preferRelativeResize="0"/>
          <p:nvPr/>
        </p:nvPicPr>
        <p:blipFill>
          <a:blip r:embed="rId3">
            <a:alphaModFix/>
          </a:blip>
          <a:stretch>
            <a:fillRect/>
          </a:stretch>
        </p:blipFill>
        <p:spPr>
          <a:xfrm>
            <a:off x="4832400" y="1505692"/>
            <a:ext cx="3999899" cy="26688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Subtask 1.1</a:t>
            </a:r>
            <a:endParaRPr/>
          </a:p>
          <a:p>
            <a:pPr indent="0" lvl="0" marL="0" rtl="0" algn="l">
              <a:spcBef>
                <a:spcPts val="0"/>
              </a:spcBef>
              <a:spcAft>
                <a:spcPts val="0"/>
              </a:spcAft>
              <a:buNone/>
            </a:pPr>
            <a:r>
              <a:t/>
            </a:r>
            <a:endParaRPr/>
          </a:p>
        </p:txBody>
      </p:sp>
      <p:sp>
        <p:nvSpPr>
          <p:cNvPr id="190" name="Google Shape;190;p31"/>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Sentinel -2 satellite is </a:t>
            </a:r>
            <a:r>
              <a:rPr lang="en" sz="1050">
                <a:solidFill>
                  <a:srgbClr val="202124"/>
                </a:solidFill>
                <a:highlight>
                  <a:srgbClr val="FFFFFF"/>
                </a:highlight>
              </a:rPr>
              <a:t>wide-swath, high-resolution, multi-spectral imaging mission supporting Copernicus Land Monitoring studies, including the monitoring of vegetation, soil and water cover, as well as observation of inland waterways and coastal areas. </a:t>
            </a:r>
            <a:endParaRPr sz="1050">
              <a:solidFill>
                <a:srgbClr val="202124"/>
              </a:solidFill>
              <a:highlight>
                <a:srgbClr val="FFFFFF"/>
              </a:highlight>
            </a:endParaRPr>
          </a:p>
          <a:p>
            <a:pPr indent="0" lvl="0" marL="0" rtl="0" algn="l">
              <a:spcBef>
                <a:spcPts val="1600"/>
              </a:spcBef>
              <a:spcAft>
                <a:spcPts val="1600"/>
              </a:spcAft>
              <a:buNone/>
            </a:pPr>
            <a:r>
              <a:rPr lang="en" sz="1050">
                <a:solidFill>
                  <a:srgbClr val="202124"/>
                </a:solidFill>
                <a:highlight>
                  <a:srgbClr val="FFFFFF"/>
                </a:highlight>
              </a:rPr>
              <a:t>The Sentinel-2 MSI surface reflectance image assets contain 16 spectral bands. </a:t>
            </a:r>
            <a:endParaRPr sz="1050">
              <a:solidFill>
                <a:srgbClr val="202124"/>
              </a:solidFill>
              <a:highlight>
                <a:srgbClr val="FFFFFF"/>
              </a:highlight>
            </a:endParaRPr>
          </a:p>
        </p:txBody>
      </p:sp>
      <p:sp>
        <p:nvSpPr>
          <p:cNvPr id="191" name="Google Shape;191;p31"/>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31"/>
          <p:cNvPicPr preferRelativeResize="0"/>
          <p:nvPr/>
        </p:nvPicPr>
        <p:blipFill>
          <a:blip r:embed="rId3">
            <a:alphaModFix/>
          </a:blip>
          <a:stretch>
            <a:fillRect/>
          </a:stretch>
        </p:blipFill>
        <p:spPr>
          <a:xfrm>
            <a:off x="5613150" y="1505700"/>
            <a:ext cx="2438400" cy="243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1" name="Google Shape;71;p14"/>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228600" lvl="0" marL="0" rtl="0" algn="l">
              <a:lnSpc>
                <a:spcPct val="125000"/>
              </a:lnSpc>
              <a:spcBef>
                <a:spcPts val="0"/>
              </a:spcBef>
              <a:spcAft>
                <a:spcPts val="600"/>
              </a:spcAft>
              <a:buNone/>
            </a:pPr>
            <a:r>
              <a:rPr lang="en" sz="1400">
                <a:solidFill>
                  <a:srgbClr val="000000"/>
                </a:solidFill>
              </a:rPr>
              <a:t>This project will be the development of a web application in Google Earth Engine that performs plant health predictions on satellite images with implementation of a machine learning algorithm. Displaying concentrations of Biomass and % nitrogen from satellite imaging.</a:t>
            </a:r>
            <a:endParaRPr sz="1500"/>
          </a:p>
        </p:txBody>
      </p:sp>
      <p:sp>
        <p:nvSpPr>
          <p:cNvPr id="72" name="Google Shape;72;p14"/>
          <p:cNvSpPr txBox="1"/>
          <p:nvPr>
            <p:ph idx="2" type="body"/>
          </p:nvPr>
        </p:nvSpPr>
        <p:spPr>
          <a:xfrm>
            <a:off x="4832400" y="3086475"/>
            <a:ext cx="3999900" cy="14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1. Displays example Web Application powered by Google Earth Engine.</a:t>
            </a:r>
            <a:endParaRPr/>
          </a:p>
          <a:p>
            <a:pPr indent="0" lvl="0" marL="0" rtl="0" algn="l">
              <a:spcBef>
                <a:spcPts val="1600"/>
              </a:spcBef>
              <a:spcAft>
                <a:spcPts val="0"/>
              </a:spcAft>
              <a:buNone/>
            </a:pPr>
            <a:r>
              <a:rPr lang="en"/>
              <a:t>Reference: </a:t>
            </a:r>
            <a:r>
              <a:rPr lang="en" sz="1100" u="sng">
                <a:solidFill>
                  <a:schemeClr val="hlink"/>
                </a:solidFill>
                <a:latin typeface="Arial"/>
                <a:ea typeface="Arial"/>
                <a:cs typeface="Arial"/>
                <a:sym typeface="Arial"/>
                <a:hlinkClick r:id="rId3"/>
              </a:rPr>
              <a:t>https://luciovilla.users.earthengine.app/view/monitoring-amazon-fires</a:t>
            </a:r>
            <a:endParaRPr/>
          </a:p>
          <a:p>
            <a:pPr indent="0" lvl="0" marL="0" rtl="0" algn="l">
              <a:spcBef>
                <a:spcPts val="1600"/>
              </a:spcBef>
              <a:spcAft>
                <a:spcPts val="1600"/>
              </a:spcAft>
              <a:buNone/>
            </a:pPr>
            <a:r>
              <a:t/>
            </a:r>
            <a:endParaRPr/>
          </a:p>
        </p:txBody>
      </p:sp>
      <p:pic>
        <p:nvPicPr>
          <p:cNvPr id="73" name="Google Shape;73;p14"/>
          <p:cNvPicPr preferRelativeResize="0"/>
          <p:nvPr/>
        </p:nvPicPr>
        <p:blipFill>
          <a:blip r:embed="rId4">
            <a:alphaModFix/>
          </a:blip>
          <a:stretch>
            <a:fillRect/>
          </a:stretch>
        </p:blipFill>
        <p:spPr>
          <a:xfrm>
            <a:off x="4999738" y="1505688"/>
            <a:ext cx="3057525" cy="1495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Subtask 1.1</a:t>
            </a:r>
            <a:endParaRPr/>
          </a:p>
          <a:p>
            <a:pPr indent="0" lvl="0" marL="0" rtl="0" algn="l">
              <a:spcBef>
                <a:spcPts val="0"/>
              </a:spcBef>
              <a:spcAft>
                <a:spcPts val="0"/>
              </a:spcAft>
              <a:buNone/>
            </a:pPr>
            <a:r>
              <a:t/>
            </a:r>
            <a:endParaRPr/>
          </a:p>
        </p:txBody>
      </p:sp>
      <p:sp>
        <p:nvSpPr>
          <p:cNvPr id="198" name="Google Shape;198;p32"/>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Imported  satellite imagecollection data &amp; analyzed. </a:t>
            </a:r>
            <a:endParaRPr/>
          </a:p>
          <a:p>
            <a:pPr indent="-311150" lvl="0" marL="457200" rtl="0" algn="l">
              <a:spcBef>
                <a:spcPts val="0"/>
              </a:spcBef>
              <a:spcAft>
                <a:spcPts val="0"/>
              </a:spcAft>
              <a:buSzPts val="1300"/>
              <a:buChar char="-"/>
            </a:pPr>
            <a:r>
              <a:rPr lang="en"/>
              <a:t>Data was filtered to import 6 months of imaging.  </a:t>
            </a:r>
            <a:endParaRPr/>
          </a:p>
          <a:p>
            <a:pPr indent="-311150" lvl="0" marL="457200" rtl="0" algn="l">
              <a:spcBef>
                <a:spcPts val="0"/>
              </a:spcBef>
              <a:spcAft>
                <a:spcPts val="0"/>
              </a:spcAft>
              <a:buSzPts val="1300"/>
              <a:buChar char="-"/>
            </a:pPr>
            <a:r>
              <a:rPr lang="en"/>
              <a:t>Map layer for the data was produced then clipped to the region of the field site geometry</a:t>
            </a:r>
            <a:endParaRPr/>
          </a:p>
        </p:txBody>
      </p:sp>
      <p:sp>
        <p:nvSpPr>
          <p:cNvPr id="199" name="Google Shape;199;p32"/>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0" name="Google Shape;200;p32"/>
          <p:cNvPicPr preferRelativeResize="0"/>
          <p:nvPr/>
        </p:nvPicPr>
        <p:blipFill>
          <a:blip r:embed="rId3">
            <a:alphaModFix/>
          </a:blip>
          <a:stretch>
            <a:fillRect/>
          </a:stretch>
        </p:blipFill>
        <p:spPr>
          <a:xfrm>
            <a:off x="5210599" y="1451050"/>
            <a:ext cx="3243499" cy="2241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Subtask 1.1</a:t>
            </a:r>
            <a:endParaRPr/>
          </a:p>
          <a:p>
            <a:pPr indent="0" lvl="0" marL="0" rtl="0" algn="l">
              <a:spcBef>
                <a:spcPts val="0"/>
              </a:spcBef>
              <a:spcAft>
                <a:spcPts val="0"/>
              </a:spcAft>
              <a:buNone/>
            </a:pPr>
            <a:r>
              <a:t/>
            </a:r>
            <a:endParaRPr/>
          </a:p>
        </p:txBody>
      </p:sp>
      <p:sp>
        <p:nvSpPr>
          <p:cNvPr id="206" name="Google Shape;206;p33"/>
          <p:cNvSpPr txBox="1"/>
          <p:nvPr>
            <p:ph idx="1" type="body"/>
          </p:nvPr>
        </p:nvSpPr>
        <p:spPr>
          <a:xfrm>
            <a:off x="311700" y="1505700"/>
            <a:ext cx="80292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Images in EE are represented as a stack of g</a:t>
            </a:r>
            <a:r>
              <a:rPr lang="en">
                <a:solidFill>
                  <a:srgbClr val="000000"/>
                </a:solidFill>
              </a:rPr>
              <a:t>eoreferenced bands each with their own mask projection and resolution. </a:t>
            </a:r>
            <a:endParaRPr>
              <a:solidFill>
                <a:srgbClr val="000000"/>
              </a:solidFill>
            </a:endParaRPr>
          </a:p>
          <a:p>
            <a:pPr indent="0" lvl="0" marL="0" rtl="0" algn="l">
              <a:spcBef>
                <a:spcPts val="1600"/>
              </a:spcBef>
              <a:spcAft>
                <a:spcPts val="1600"/>
              </a:spcAft>
              <a:buNone/>
            </a:pPr>
            <a:r>
              <a:rPr lang="en">
                <a:solidFill>
                  <a:srgbClr val="000000"/>
                </a:solidFill>
              </a:rPr>
              <a:t>Image pixels hold values of each band taken at that specific coordinate. </a:t>
            </a:r>
            <a:endParaRPr>
              <a:solidFill>
                <a:srgbClr val="000000"/>
              </a:solidFill>
            </a:endParaRPr>
          </a:p>
        </p:txBody>
      </p:sp>
      <p:pic>
        <p:nvPicPr>
          <p:cNvPr id="207" name="Google Shape;207;p33"/>
          <p:cNvPicPr preferRelativeResize="0"/>
          <p:nvPr/>
        </p:nvPicPr>
        <p:blipFill>
          <a:blip r:embed="rId3">
            <a:alphaModFix/>
          </a:blip>
          <a:stretch>
            <a:fillRect/>
          </a:stretch>
        </p:blipFill>
        <p:spPr>
          <a:xfrm>
            <a:off x="311725" y="2571750"/>
            <a:ext cx="3524695" cy="1828025"/>
          </a:xfrm>
          <a:prstGeom prst="rect">
            <a:avLst/>
          </a:prstGeom>
          <a:noFill/>
          <a:ln>
            <a:noFill/>
          </a:ln>
        </p:spPr>
      </p:pic>
      <p:pic>
        <p:nvPicPr>
          <p:cNvPr id="208" name="Google Shape;208;p33"/>
          <p:cNvPicPr preferRelativeResize="0"/>
          <p:nvPr/>
        </p:nvPicPr>
        <p:blipFill>
          <a:blip r:embed="rId4">
            <a:alphaModFix/>
          </a:blip>
          <a:stretch>
            <a:fillRect/>
          </a:stretch>
        </p:blipFill>
        <p:spPr>
          <a:xfrm>
            <a:off x="4832400" y="2762625"/>
            <a:ext cx="2533650" cy="1819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Subtask 1.1</a:t>
            </a:r>
            <a:endParaRPr/>
          </a:p>
          <a:p>
            <a:pPr indent="0" lvl="0" marL="0" rtl="0" algn="l">
              <a:spcBef>
                <a:spcPts val="0"/>
              </a:spcBef>
              <a:spcAft>
                <a:spcPts val="0"/>
              </a:spcAft>
              <a:buNone/>
            </a:pPr>
            <a:r>
              <a:t/>
            </a:r>
            <a:endParaRPr/>
          </a:p>
        </p:txBody>
      </p:sp>
      <p:sp>
        <p:nvSpPr>
          <p:cNvPr id="214" name="Google Shape;214;p34"/>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Band metadata for each pixel can be printed as an array (input for ML algorithm)</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Next step was to extract the .json dictionary file</a:t>
            </a:r>
            <a:endParaRPr>
              <a:solidFill>
                <a:srgbClr val="000000"/>
              </a:solidFill>
            </a:endParaRPr>
          </a:p>
        </p:txBody>
      </p:sp>
      <p:sp>
        <p:nvSpPr>
          <p:cNvPr id="215" name="Google Shape;215;p34"/>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6" name="Google Shape;216;p34"/>
          <p:cNvPicPr preferRelativeResize="0"/>
          <p:nvPr/>
        </p:nvPicPr>
        <p:blipFill>
          <a:blip r:embed="rId3">
            <a:alphaModFix/>
          </a:blip>
          <a:stretch>
            <a:fillRect/>
          </a:stretch>
        </p:blipFill>
        <p:spPr>
          <a:xfrm>
            <a:off x="5122023" y="1330575"/>
            <a:ext cx="3591811" cy="3599775"/>
          </a:xfrm>
          <a:prstGeom prst="rect">
            <a:avLst/>
          </a:prstGeom>
          <a:noFill/>
          <a:ln>
            <a:noFill/>
          </a:ln>
        </p:spPr>
      </p:pic>
      <p:pic>
        <p:nvPicPr>
          <p:cNvPr id="217" name="Google Shape;217;p34"/>
          <p:cNvPicPr preferRelativeResize="0"/>
          <p:nvPr/>
        </p:nvPicPr>
        <p:blipFill>
          <a:blip r:embed="rId4">
            <a:alphaModFix/>
          </a:blip>
          <a:stretch>
            <a:fillRect/>
          </a:stretch>
        </p:blipFill>
        <p:spPr>
          <a:xfrm>
            <a:off x="209725" y="2920456"/>
            <a:ext cx="4514850" cy="18430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Subtask 1.2 </a:t>
            </a:r>
            <a:endParaRPr/>
          </a:p>
        </p:txBody>
      </p:sp>
      <p:sp>
        <p:nvSpPr>
          <p:cNvPr id="223" name="Google Shape;223;p35"/>
          <p:cNvSpPr txBox="1"/>
          <p:nvPr>
            <p:ph idx="1" type="body"/>
          </p:nvPr>
        </p:nvSpPr>
        <p:spPr>
          <a:xfrm>
            <a:off x="311700" y="1505700"/>
            <a:ext cx="8337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Field level data of biomass and nitrogen content was taken from various quadrats in each </a:t>
            </a:r>
            <a:r>
              <a:rPr lang="en">
                <a:solidFill>
                  <a:srgbClr val="000000"/>
                </a:solidFill>
              </a:rPr>
              <a:t>field</a:t>
            </a:r>
            <a:r>
              <a:rPr lang="en">
                <a:solidFill>
                  <a:srgbClr val="000000"/>
                </a:solidFill>
              </a:rPr>
              <a:t> site. </a:t>
            </a:r>
            <a:endParaRPr>
              <a:solidFill>
                <a:srgbClr val="000000"/>
              </a:solidFill>
            </a:endParaRPr>
          </a:p>
          <a:p>
            <a:pPr indent="-311150" lvl="0" marL="457200" rtl="0" algn="l">
              <a:spcBef>
                <a:spcPts val="0"/>
              </a:spcBef>
              <a:spcAft>
                <a:spcPts val="0"/>
              </a:spcAft>
              <a:buSzPts val="1300"/>
              <a:buChar char="-"/>
            </a:pPr>
            <a:r>
              <a:rPr lang="en">
                <a:solidFill>
                  <a:srgbClr val="000000"/>
                </a:solidFill>
              </a:rPr>
              <a:t>Metadata was transferred into excel datasheets.</a:t>
            </a:r>
            <a:r>
              <a:rPr lang="en"/>
              <a:t> </a:t>
            </a:r>
            <a:endParaRPr/>
          </a:p>
        </p:txBody>
      </p:sp>
      <p:pic>
        <p:nvPicPr>
          <p:cNvPr id="224" name="Google Shape;224;p35"/>
          <p:cNvPicPr preferRelativeResize="0"/>
          <p:nvPr/>
        </p:nvPicPr>
        <p:blipFill>
          <a:blip r:embed="rId3">
            <a:alphaModFix/>
          </a:blip>
          <a:stretch>
            <a:fillRect/>
          </a:stretch>
        </p:blipFill>
        <p:spPr>
          <a:xfrm>
            <a:off x="2590525" y="3047975"/>
            <a:ext cx="6344774" cy="1759050"/>
          </a:xfrm>
          <a:prstGeom prst="rect">
            <a:avLst/>
          </a:prstGeom>
          <a:noFill/>
          <a:ln>
            <a:noFill/>
          </a:ln>
        </p:spPr>
      </p:pic>
      <p:pic>
        <p:nvPicPr>
          <p:cNvPr id="225" name="Google Shape;225;p35"/>
          <p:cNvPicPr preferRelativeResize="0"/>
          <p:nvPr/>
        </p:nvPicPr>
        <p:blipFill rotWithShape="1">
          <a:blip r:embed="rId4">
            <a:alphaModFix/>
          </a:blip>
          <a:srcRect b="0" l="0" r="0" t="19878"/>
          <a:stretch/>
        </p:blipFill>
        <p:spPr>
          <a:xfrm>
            <a:off x="437800" y="2662050"/>
            <a:ext cx="2008575" cy="191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Subtask 1.2</a:t>
            </a:r>
            <a:endParaRPr/>
          </a:p>
          <a:p>
            <a:pPr indent="0" lvl="0" marL="0" rtl="0" algn="l">
              <a:spcBef>
                <a:spcPts val="0"/>
              </a:spcBef>
              <a:spcAft>
                <a:spcPts val="0"/>
              </a:spcAft>
              <a:buNone/>
            </a:pPr>
            <a:r>
              <a:t/>
            </a:r>
            <a:endParaRPr/>
          </a:p>
        </p:txBody>
      </p:sp>
      <p:sp>
        <p:nvSpPr>
          <p:cNvPr id="231" name="Google Shape;231;p36"/>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Openpyxl is a </a:t>
            </a:r>
            <a:r>
              <a:rPr lang="en">
                <a:solidFill>
                  <a:srgbClr val="000000"/>
                </a:solidFill>
              </a:rPr>
              <a:t>python</a:t>
            </a:r>
            <a:r>
              <a:rPr lang="en">
                <a:solidFill>
                  <a:srgbClr val="000000"/>
                </a:solidFill>
              </a:rPr>
              <a:t> library for </a:t>
            </a:r>
            <a:r>
              <a:rPr lang="en">
                <a:solidFill>
                  <a:srgbClr val="000000"/>
                </a:solidFill>
              </a:rPr>
              <a:t>manipulating</a:t>
            </a:r>
            <a:r>
              <a:rPr lang="en">
                <a:solidFill>
                  <a:srgbClr val="000000"/>
                </a:solidFill>
              </a:rPr>
              <a:t> excel spreadsheets </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A complication that arose was that the field level data taken </a:t>
            </a:r>
            <a:r>
              <a:rPr lang="en">
                <a:solidFill>
                  <a:srgbClr val="000000"/>
                </a:solidFill>
              </a:rPr>
              <a:t>from the</a:t>
            </a:r>
            <a:r>
              <a:rPr lang="en">
                <a:solidFill>
                  <a:srgbClr val="000000"/>
                </a:solidFill>
              </a:rPr>
              <a:t> various quadrats were not  the most efficient to scale. </a:t>
            </a:r>
            <a:endParaRPr>
              <a:solidFill>
                <a:srgbClr val="000000"/>
              </a:solidFill>
            </a:endParaRPr>
          </a:p>
        </p:txBody>
      </p:sp>
      <p:sp>
        <p:nvSpPr>
          <p:cNvPr id="232" name="Google Shape;232;p36"/>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USDA contacts are currently </a:t>
            </a:r>
            <a:r>
              <a:rPr lang="en">
                <a:solidFill>
                  <a:srgbClr val="000000"/>
                </a:solidFill>
              </a:rPr>
              <a:t>recapturing the</a:t>
            </a:r>
            <a:r>
              <a:rPr lang="en">
                <a:solidFill>
                  <a:srgbClr val="000000"/>
                </a:solidFill>
              </a:rPr>
              <a:t> </a:t>
            </a:r>
            <a:r>
              <a:rPr lang="en">
                <a:solidFill>
                  <a:srgbClr val="000000"/>
                </a:solidFill>
              </a:rPr>
              <a:t>field</a:t>
            </a:r>
            <a:r>
              <a:rPr lang="en">
                <a:solidFill>
                  <a:srgbClr val="000000"/>
                </a:solidFill>
              </a:rPr>
              <a:t> level metadata for the fields at a larger scale with more exact coordinate data</a:t>
            </a:r>
            <a:endParaRPr>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Expected process </a:t>
            </a:r>
            <a:r>
              <a:rPr lang="en" sz="1200">
                <a:solidFill>
                  <a:srgbClr val="000000"/>
                </a:solidFill>
              </a:rPr>
              <a:t>completion</a:t>
            </a:r>
            <a:r>
              <a:rPr lang="en" sz="1200">
                <a:solidFill>
                  <a:srgbClr val="000000"/>
                </a:solidFill>
              </a:rPr>
              <a:t> midsummer </a:t>
            </a:r>
            <a:endParaRPr sz="12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Task 3 </a:t>
            </a:r>
            <a:endParaRPr/>
          </a:p>
        </p:txBody>
      </p:sp>
      <p:sp>
        <p:nvSpPr>
          <p:cNvPr id="238" name="Google Shape;238;p37"/>
          <p:cNvSpPr txBox="1"/>
          <p:nvPr>
            <p:ph idx="1" type="body"/>
          </p:nvPr>
        </p:nvSpPr>
        <p:spPr>
          <a:xfrm>
            <a:off x="4402475" y="500925"/>
            <a:ext cx="4408500" cy="4098600"/>
          </a:xfrm>
          <a:prstGeom prst="rect">
            <a:avLst/>
          </a:prstGeom>
        </p:spPr>
        <p:txBody>
          <a:bodyPr anchorCtr="0" anchor="t" bIns="91425" lIns="91425" spcFirstLastPara="1" rIns="91425" wrap="square" tIns="91425">
            <a:noAutofit/>
          </a:bodyPr>
          <a:lstStyle/>
          <a:p>
            <a:pPr indent="-307975" lvl="0" marL="457200" rtl="0" algn="l">
              <a:lnSpc>
                <a:spcPct val="100000"/>
              </a:lnSpc>
              <a:spcBef>
                <a:spcPts val="0"/>
              </a:spcBef>
              <a:spcAft>
                <a:spcPts val="0"/>
              </a:spcAft>
              <a:buClr>
                <a:srgbClr val="000000"/>
              </a:buClr>
              <a:buSzPts val="1250"/>
              <a:buChar char="-"/>
            </a:pPr>
            <a:r>
              <a:rPr lang="en" sz="1250">
                <a:solidFill>
                  <a:srgbClr val="000000"/>
                </a:solidFill>
              </a:rPr>
              <a:t>Task 3 is the beginning of writing the code for the app functionality. </a:t>
            </a:r>
            <a:endParaRPr sz="1250">
              <a:solidFill>
                <a:srgbClr val="000000"/>
              </a:solidFill>
            </a:endParaRPr>
          </a:p>
          <a:p>
            <a:pPr indent="0" lvl="0" marL="457200" rtl="0" algn="l">
              <a:lnSpc>
                <a:spcPct val="100000"/>
              </a:lnSpc>
              <a:spcBef>
                <a:spcPts val="0"/>
              </a:spcBef>
              <a:spcAft>
                <a:spcPts val="0"/>
              </a:spcAft>
              <a:buNone/>
            </a:pPr>
            <a:r>
              <a:t/>
            </a:r>
            <a:endParaRPr sz="1250">
              <a:solidFill>
                <a:srgbClr val="000000"/>
              </a:solidFill>
            </a:endParaRPr>
          </a:p>
          <a:p>
            <a:pPr indent="-307975" lvl="0" marL="457200" rtl="0" algn="l">
              <a:lnSpc>
                <a:spcPct val="100000"/>
              </a:lnSpc>
              <a:spcBef>
                <a:spcPts val="0"/>
              </a:spcBef>
              <a:spcAft>
                <a:spcPts val="0"/>
              </a:spcAft>
              <a:buClr>
                <a:srgbClr val="000000"/>
              </a:buClr>
              <a:buSzPts val="1250"/>
              <a:buChar char="-"/>
            </a:pPr>
            <a:r>
              <a:rPr lang="en" sz="1250">
                <a:solidFill>
                  <a:srgbClr val="000000"/>
                </a:solidFill>
              </a:rPr>
              <a:t>The app will be written and published within the Earth Engine Javascript API. </a:t>
            </a:r>
            <a:endParaRPr sz="1250">
              <a:solidFill>
                <a:srgbClr val="000000"/>
              </a:solidFill>
            </a:endParaRPr>
          </a:p>
          <a:p>
            <a:pPr indent="0" lvl="0" marL="457200" rtl="0" algn="l">
              <a:lnSpc>
                <a:spcPct val="100000"/>
              </a:lnSpc>
              <a:spcBef>
                <a:spcPts val="0"/>
              </a:spcBef>
              <a:spcAft>
                <a:spcPts val="0"/>
              </a:spcAft>
              <a:buNone/>
            </a:pPr>
            <a:r>
              <a:t/>
            </a:r>
            <a:endParaRPr sz="1250">
              <a:solidFill>
                <a:srgbClr val="000000"/>
              </a:solidFill>
            </a:endParaRPr>
          </a:p>
          <a:p>
            <a:pPr indent="-307975" lvl="0" marL="457200" rtl="0" algn="l">
              <a:lnSpc>
                <a:spcPct val="100000"/>
              </a:lnSpc>
              <a:spcBef>
                <a:spcPts val="0"/>
              </a:spcBef>
              <a:spcAft>
                <a:spcPts val="0"/>
              </a:spcAft>
              <a:buClr>
                <a:srgbClr val="000000"/>
              </a:buClr>
              <a:buSzPts val="1250"/>
              <a:buChar char="-"/>
            </a:pPr>
            <a:r>
              <a:rPr lang="en" sz="1250">
                <a:solidFill>
                  <a:srgbClr val="000000"/>
                </a:solidFill>
              </a:rPr>
              <a:t>The most basic functionality of the application are the objectives of task 3.</a:t>
            </a:r>
            <a:endParaRPr sz="1450">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Subtask 3.1</a:t>
            </a:r>
            <a:endParaRPr/>
          </a:p>
        </p:txBody>
      </p:sp>
      <p:sp>
        <p:nvSpPr>
          <p:cNvPr id="244" name="Google Shape;244;p38"/>
          <p:cNvSpPr txBox="1"/>
          <p:nvPr>
            <p:ph idx="1" type="body"/>
          </p:nvPr>
        </p:nvSpPr>
        <p:spPr>
          <a:xfrm>
            <a:off x="311700" y="1505700"/>
            <a:ext cx="83793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000000"/>
                </a:solidFill>
              </a:rPr>
              <a:t>-The earth engine javascript API comes equipped with libraries of functions that perform native Javascript actions as well as functions to analyze, interpret and process </a:t>
            </a:r>
            <a:r>
              <a:rPr lang="en" sz="1200">
                <a:solidFill>
                  <a:srgbClr val="202124"/>
                </a:solidFill>
                <a:highlight>
                  <a:srgbClr val="FFFFFF"/>
                </a:highlight>
              </a:rPr>
              <a:t>geospatial raster and vector data.</a:t>
            </a:r>
            <a:endParaRPr sz="1200">
              <a:solidFill>
                <a:srgbClr val="202124"/>
              </a:solidFill>
              <a:highlight>
                <a:srgbClr val="FFFFFF"/>
              </a:highlight>
            </a:endParaRPr>
          </a:p>
          <a:p>
            <a:pPr indent="0" lvl="0" marL="0" rtl="0" algn="l">
              <a:lnSpc>
                <a:spcPct val="100000"/>
              </a:lnSpc>
              <a:spcBef>
                <a:spcPts val="0"/>
              </a:spcBef>
              <a:spcAft>
                <a:spcPts val="0"/>
              </a:spcAft>
              <a:buNone/>
            </a:pPr>
            <a:r>
              <a:t/>
            </a:r>
            <a:endParaRPr sz="1200">
              <a:solidFill>
                <a:srgbClr val="202124"/>
              </a:solidFill>
              <a:highlight>
                <a:srgbClr val="FFFFFF"/>
              </a:highlight>
            </a:endParaRPr>
          </a:p>
          <a:p>
            <a:pPr indent="0" lvl="0" marL="0" rtl="0" algn="l">
              <a:lnSpc>
                <a:spcPct val="100000"/>
              </a:lnSpc>
              <a:spcBef>
                <a:spcPts val="0"/>
              </a:spcBef>
              <a:spcAft>
                <a:spcPts val="0"/>
              </a:spcAft>
              <a:buNone/>
            </a:pPr>
            <a:r>
              <a:rPr lang="en" sz="1200">
                <a:solidFill>
                  <a:srgbClr val="202124"/>
                </a:solidFill>
                <a:highlight>
                  <a:srgbClr val="FFFFFF"/>
                </a:highlight>
              </a:rPr>
              <a:t>-Prompts produced by </a:t>
            </a:r>
            <a:r>
              <a:rPr lang="en" sz="1200">
                <a:solidFill>
                  <a:srgbClr val="202124"/>
                </a:solidFill>
                <a:highlight>
                  <a:srgbClr val="FFFFFF"/>
                </a:highlight>
              </a:rPr>
              <a:t>native</a:t>
            </a:r>
            <a:r>
              <a:rPr lang="en" sz="1200">
                <a:solidFill>
                  <a:srgbClr val="202124"/>
                </a:solidFill>
                <a:highlight>
                  <a:srgbClr val="FFFFFF"/>
                </a:highlight>
              </a:rPr>
              <a:t> Javascript commands allow the user to input information and connect with the </a:t>
            </a:r>
            <a:r>
              <a:rPr lang="en" sz="1200">
                <a:solidFill>
                  <a:srgbClr val="202124"/>
                </a:solidFill>
                <a:highlight>
                  <a:srgbClr val="FFFFFF"/>
                </a:highlight>
              </a:rPr>
              <a:t>application</a:t>
            </a:r>
            <a:r>
              <a:rPr lang="en" sz="1200">
                <a:solidFill>
                  <a:srgbClr val="202124"/>
                </a:solidFill>
                <a:highlight>
                  <a:srgbClr val="FFFFFF"/>
                </a:highlight>
              </a:rPr>
              <a:t> </a:t>
            </a:r>
            <a:r>
              <a:rPr lang="en" sz="1200">
                <a:solidFill>
                  <a:srgbClr val="202124"/>
                </a:solidFill>
                <a:highlight>
                  <a:srgbClr val="FFFFFF"/>
                </a:highlight>
              </a:rPr>
              <a:t>outside</a:t>
            </a:r>
            <a:r>
              <a:rPr lang="en" sz="1200">
                <a:solidFill>
                  <a:srgbClr val="202124"/>
                </a:solidFill>
                <a:highlight>
                  <a:srgbClr val="FFFFFF"/>
                </a:highlight>
              </a:rPr>
              <a:t> of the code editor script</a:t>
            </a:r>
            <a:endParaRPr sz="1200">
              <a:solidFill>
                <a:srgbClr val="202124"/>
              </a:solidFill>
              <a:highlight>
                <a:srgbClr val="FFFFFF"/>
              </a:highlight>
            </a:endParaRPr>
          </a:p>
          <a:p>
            <a:pPr indent="0" lvl="0" marL="0" rtl="0" algn="l">
              <a:lnSpc>
                <a:spcPct val="100000"/>
              </a:lnSpc>
              <a:spcBef>
                <a:spcPts val="0"/>
              </a:spcBef>
              <a:spcAft>
                <a:spcPts val="0"/>
              </a:spcAft>
              <a:buNone/>
            </a:pPr>
            <a:r>
              <a:t/>
            </a:r>
            <a:endParaRPr sz="1200">
              <a:solidFill>
                <a:srgbClr val="202124"/>
              </a:solidFill>
              <a:highlight>
                <a:srgbClr val="FFFFFF"/>
              </a:highlight>
            </a:endParaRPr>
          </a:p>
          <a:p>
            <a:pPr indent="0" lvl="0" marL="0" rtl="0" algn="l">
              <a:lnSpc>
                <a:spcPct val="100000"/>
              </a:lnSpc>
              <a:spcBef>
                <a:spcPts val="0"/>
              </a:spcBef>
              <a:spcAft>
                <a:spcPts val="0"/>
              </a:spcAft>
              <a:buNone/>
            </a:pPr>
            <a:r>
              <a:rPr lang="en" sz="1200">
                <a:solidFill>
                  <a:srgbClr val="202124"/>
                </a:solidFill>
                <a:highlight>
                  <a:srgbClr val="FFFFFF"/>
                </a:highlight>
              </a:rPr>
              <a:t>- </a:t>
            </a:r>
            <a:r>
              <a:rPr lang="en" sz="1200">
                <a:solidFill>
                  <a:srgbClr val="202124"/>
                </a:solidFill>
                <a:highlight>
                  <a:srgbClr val="FFFFFF"/>
                </a:highlight>
              </a:rPr>
              <a:t>Introduction of the ui </a:t>
            </a:r>
            <a:r>
              <a:rPr lang="en" sz="1200">
                <a:solidFill>
                  <a:srgbClr val="202124"/>
                </a:solidFill>
                <a:highlight>
                  <a:srgbClr val="FFFFFF"/>
                </a:highlight>
              </a:rPr>
              <a:t>library</a:t>
            </a:r>
            <a:r>
              <a:rPr lang="en" sz="1200">
                <a:solidFill>
                  <a:srgbClr val="202124"/>
                </a:solidFill>
                <a:highlight>
                  <a:srgbClr val="FFFFFF"/>
                </a:highlight>
              </a:rPr>
              <a:t> has maximized he interactive potential of the Earth Engine  IDE </a:t>
            </a:r>
            <a:endParaRPr sz="1200">
              <a:solidFill>
                <a:srgbClr val="202124"/>
              </a:solidFill>
              <a:highlight>
                <a:srgbClr val="FFFFFF"/>
              </a:highlight>
            </a:endParaRPr>
          </a:p>
        </p:txBody>
      </p:sp>
      <p:pic>
        <p:nvPicPr>
          <p:cNvPr id="245" name="Google Shape;245;p38"/>
          <p:cNvPicPr preferRelativeResize="0"/>
          <p:nvPr/>
        </p:nvPicPr>
        <p:blipFill>
          <a:blip r:embed="rId3">
            <a:alphaModFix/>
          </a:blip>
          <a:stretch>
            <a:fillRect/>
          </a:stretch>
        </p:blipFill>
        <p:spPr>
          <a:xfrm>
            <a:off x="5100150" y="2924425"/>
            <a:ext cx="3088600" cy="2219075"/>
          </a:xfrm>
          <a:prstGeom prst="rect">
            <a:avLst/>
          </a:prstGeom>
          <a:noFill/>
          <a:ln>
            <a:noFill/>
          </a:ln>
        </p:spPr>
      </p:pic>
      <p:pic>
        <p:nvPicPr>
          <p:cNvPr id="246" name="Google Shape;246;p38"/>
          <p:cNvPicPr preferRelativeResize="0"/>
          <p:nvPr/>
        </p:nvPicPr>
        <p:blipFill>
          <a:blip r:embed="rId4">
            <a:alphaModFix/>
          </a:blip>
          <a:stretch>
            <a:fillRect/>
          </a:stretch>
        </p:blipFill>
        <p:spPr>
          <a:xfrm>
            <a:off x="771513" y="3076688"/>
            <a:ext cx="3800475" cy="1914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Subtask 3.2</a:t>
            </a:r>
            <a:endParaRPr/>
          </a:p>
          <a:p>
            <a:pPr indent="0" lvl="0" marL="0" rtl="0" algn="l">
              <a:spcBef>
                <a:spcPts val="0"/>
              </a:spcBef>
              <a:spcAft>
                <a:spcPts val="0"/>
              </a:spcAft>
              <a:buNone/>
            </a:pPr>
            <a:r>
              <a:t/>
            </a:r>
            <a:endParaRPr/>
          </a:p>
        </p:txBody>
      </p:sp>
      <p:sp>
        <p:nvSpPr>
          <p:cNvPr id="252" name="Google Shape;252;p39"/>
          <p:cNvSpPr txBox="1"/>
          <p:nvPr>
            <p:ph idx="1" type="body"/>
          </p:nvPr>
        </p:nvSpPr>
        <p:spPr>
          <a:xfrm>
            <a:off x="311700" y="1505700"/>
            <a:ext cx="79467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50">
                <a:solidFill>
                  <a:srgbClr val="000000"/>
                </a:solidFill>
              </a:rPr>
              <a:t>The first functionality of the application would be for the user to specify the location that they would like to be shown on the map. </a:t>
            </a:r>
            <a:endParaRPr sz="1250">
              <a:solidFill>
                <a:srgbClr val="000000"/>
              </a:solidFill>
            </a:endParaRPr>
          </a:p>
          <a:p>
            <a:pPr indent="0" lvl="0" marL="0" rtl="0" algn="l">
              <a:lnSpc>
                <a:spcPct val="100000"/>
              </a:lnSpc>
              <a:spcBef>
                <a:spcPts val="0"/>
              </a:spcBef>
              <a:spcAft>
                <a:spcPts val="0"/>
              </a:spcAft>
              <a:buNone/>
            </a:pPr>
            <a:r>
              <a:t/>
            </a:r>
            <a:endParaRPr sz="1050">
              <a:solidFill>
                <a:srgbClr val="000000"/>
              </a:solidFill>
              <a:latin typeface="Times New Roman"/>
              <a:ea typeface="Times New Roman"/>
              <a:cs typeface="Times New Roman"/>
              <a:sym typeface="Times New Roman"/>
            </a:endParaRPr>
          </a:p>
        </p:txBody>
      </p:sp>
      <p:pic>
        <p:nvPicPr>
          <p:cNvPr id="253" name="Google Shape;253;p39"/>
          <p:cNvPicPr preferRelativeResize="0"/>
          <p:nvPr/>
        </p:nvPicPr>
        <p:blipFill>
          <a:blip r:embed="rId3">
            <a:alphaModFix/>
          </a:blip>
          <a:stretch>
            <a:fillRect/>
          </a:stretch>
        </p:blipFill>
        <p:spPr>
          <a:xfrm>
            <a:off x="2300300" y="2324463"/>
            <a:ext cx="4543425" cy="2257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r>
              <a:rPr lang="en"/>
              <a:t> of Subtask 3.3</a:t>
            </a:r>
            <a:endParaRPr/>
          </a:p>
        </p:txBody>
      </p:sp>
      <p:sp>
        <p:nvSpPr>
          <p:cNvPr id="259" name="Google Shape;259;p4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original design feature was for the application to capture the satellite image of a certain location with given coordinates and geometry of area. </a:t>
            </a:r>
            <a:endParaRPr>
              <a:solidFill>
                <a:srgbClr val="000000"/>
              </a:solidFill>
            </a:endParaRPr>
          </a:p>
          <a:p>
            <a:pPr indent="0" lvl="0" marL="0" rtl="0" algn="l">
              <a:spcBef>
                <a:spcPts val="1600"/>
              </a:spcBef>
              <a:spcAft>
                <a:spcPts val="1600"/>
              </a:spcAft>
              <a:buNone/>
            </a:pPr>
            <a:r>
              <a:rPr lang="en">
                <a:solidFill>
                  <a:srgbClr val="000000"/>
                </a:solidFill>
              </a:rPr>
              <a:t>New ui libraries in Earth Engine allow for a more interactive experience so a different approach for task 3.3 was underway using the link map </a:t>
            </a:r>
            <a:r>
              <a:rPr lang="en">
                <a:solidFill>
                  <a:srgbClr val="000000"/>
                </a:solidFill>
              </a:rPr>
              <a:t>functionality</a:t>
            </a:r>
            <a:r>
              <a:rPr lang="en">
                <a:solidFill>
                  <a:srgbClr val="000000"/>
                </a:solidFill>
              </a:rPr>
              <a:t>.</a:t>
            </a:r>
            <a:r>
              <a:rPr lang="en"/>
              <a:t> </a:t>
            </a:r>
            <a:endParaRPr/>
          </a:p>
        </p:txBody>
      </p:sp>
      <p:sp>
        <p:nvSpPr>
          <p:cNvPr id="260" name="Google Shape;260;p40"/>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 name="Google Shape;261;p40"/>
          <p:cNvPicPr preferRelativeResize="0"/>
          <p:nvPr/>
        </p:nvPicPr>
        <p:blipFill>
          <a:blip r:embed="rId3">
            <a:alphaModFix/>
          </a:blip>
          <a:stretch>
            <a:fillRect/>
          </a:stretch>
        </p:blipFill>
        <p:spPr>
          <a:xfrm>
            <a:off x="4732100" y="1778975"/>
            <a:ext cx="4200496" cy="3076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in Implementation</a:t>
            </a:r>
            <a:endParaRPr/>
          </a:p>
        </p:txBody>
      </p:sp>
      <p:sp>
        <p:nvSpPr>
          <p:cNvPr id="267" name="Google Shape;267;p41"/>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Task 2 is the next major step in </a:t>
            </a:r>
            <a:r>
              <a:rPr lang="en">
                <a:solidFill>
                  <a:srgbClr val="000000"/>
                </a:solidFill>
              </a:rPr>
              <a:t>achieving</a:t>
            </a:r>
            <a:r>
              <a:rPr lang="en">
                <a:solidFill>
                  <a:srgbClr val="000000"/>
                </a:solidFill>
              </a:rPr>
              <a:t> the design requirements for the application. [Machine Learning algorithm]</a:t>
            </a:r>
            <a:endParaRPr>
              <a:solidFill>
                <a:srgbClr val="000000"/>
              </a:solidFill>
            </a:endParaRPr>
          </a:p>
          <a:p>
            <a:pPr indent="0" lvl="0" marL="0" rtl="0" algn="l">
              <a:spcBef>
                <a:spcPts val="1600"/>
              </a:spcBef>
              <a:spcAft>
                <a:spcPts val="0"/>
              </a:spcAft>
              <a:buNone/>
            </a:pPr>
            <a:r>
              <a:rPr lang="en">
                <a:solidFill>
                  <a:srgbClr val="000000"/>
                </a:solidFill>
              </a:rPr>
              <a:t>USDA researchers </a:t>
            </a:r>
            <a:r>
              <a:rPr lang="en">
                <a:solidFill>
                  <a:srgbClr val="000000"/>
                </a:solidFill>
              </a:rPr>
              <a:t>implemented</a:t>
            </a:r>
            <a:r>
              <a:rPr lang="en">
                <a:solidFill>
                  <a:srgbClr val="000000"/>
                </a:solidFill>
              </a:rPr>
              <a:t> an algorithm that predicted biomass and % of nitrogen in hyperspectral drone images. </a:t>
            </a:r>
            <a:endParaRPr>
              <a:solidFill>
                <a:srgbClr val="000000"/>
              </a:solidFill>
            </a:endParaRPr>
          </a:p>
          <a:p>
            <a:pPr indent="0" lvl="0" marL="0" rtl="0" algn="l">
              <a:spcBef>
                <a:spcPts val="1600"/>
              </a:spcBef>
              <a:spcAft>
                <a:spcPts val="1600"/>
              </a:spcAft>
              <a:buNone/>
            </a:pPr>
            <a:r>
              <a:rPr lang="en">
                <a:solidFill>
                  <a:srgbClr val="000000"/>
                </a:solidFill>
              </a:rPr>
              <a:t>Model achieved around 83% accuracy and the </a:t>
            </a:r>
            <a:r>
              <a:rPr lang="en">
                <a:solidFill>
                  <a:srgbClr val="000000"/>
                </a:solidFill>
              </a:rPr>
              <a:t>architecture</a:t>
            </a:r>
            <a:r>
              <a:rPr lang="en">
                <a:solidFill>
                  <a:srgbClr val="000000"/>
                </a:solidFill>
              </a:rPr>
              <a:t> of the algorithm was permitted to be altered for this design.</a:t>
            </a:r>
            <a:endParaRPr>
              <a:solidFill>
                <a:srgbClr val="000000"/>
              </a:solidFill>
            </a:endParaRPr>
          </a:p>
        </p:txBody>
      </p:sp>
      <p:sp>
        <p:nvSpPr>
          <p:cNvPr id="268" name="Google Shape;268;p41"/>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 this design, a  larger area of effect using satellite images vs drone images is predicted to translate to a more generalizable model</a:t>
            </a:r>
            <a:endParaRPr>
              <a:solidFill>
                <a:srgbClr val="000000"/>
              </a:solidFill>
            </a:endParaRPr>
          </a:p>
          <a:p>
            <a:pPr indent="0" lvl="0" marL="0" rtl="0" algn="l">
              <a:spcBef>
                <a:spcPts val="1600"/>
              </a:spcBef>
              <a:spcAft>
                <a:spcPts val="0"/>
              </a:spcAft>
              <a:buNone/>
            </a:pPr>
            <a:r>
              <a:rPr lang="en">
                <a:solidFill>
                  <a:srgbClr val="000000"/>
                </a:solidFill>
              </a:rPr>
              <a:t>- proposed ML </a:t>
            </a:r>
            <a:r>
              <a:rPr lang="en">
                <a:solidFill>
                  <a:srgbClr val="000000"/>
                </a:solidFill>
              </a:rPr>
              <a:t>algorithm</a:t>
            </a:r>
            <a:r>
              <a:rPr lang="en">
                <a:solidFill>
                  <a:srgbClr val="000000"/>
                </a:solidFill>
              </a:rPr>
              <a:t> will be a random forest regression model </a:t>
            </a:r>
            <a:endParaRPr>
              <a:solidFill>
                <a:srgbClr val="000000"/>
              </a:solidFill>
            </a:endParaRPr>
          </a:p>
          <a:p>
            <a:pPr indent="0" lvl="0" marL="0" rtl="0" algn="l">
              <a:spcBef>
                <a:spcPts val="1600"/>
              </a:spcBef>
              <a:spcAft>
                <a:spcPts val="1600"/>
              </a:spcAft>
              <a:buNone/>
            </a:pPr>
            <a:r>
              <a:rPr lang="en">
                <a:solidFill>
                  <a:srgbClr val="000000"/>
                </a:solidFill>
              </a:rPr>
              <a:t>	A supervised learning algorithm that randomly creates and merges multiple decision trees into one forest.</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79" name="Google Shape;79;p15"/>
          <p:cNvSpPr txBox="1"/>
          <p:nvPr>
            <p:ph idx="1" type="body"/>
          </p:nvPr>
        </p:nvSpPr>
        <p:spPr>
          <a:xfrm>
            <a:off x="311700" y="1505700"/>
            <a:ext cx="8384400" cy="3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rPr>
              <a:t>-Agriculture today is conducted in a vastly different way than in the previous decades. New technology has taken full effect within the industry and provides and means of highly efficient production. </a:t>
            </a:r>
            <a:endParaRPr sz="1500">
              <a:solidFill>
                <a:srgbClr val="000000"/>
              </a:solidFill>
            </a:endParaRPr>
          </a:p>
          <a:p>
            <a:pPr indent="0" lvl="0" marL="0" rtl="0" algn="l">
              <a:spcBef>
                <a:spcPts val="1600"/>
              </a:spcBef>
              <a:spcAft>
                <a:spcPts val="0"/>
              </a:spcAft>
              <a:buNone/>
            </a:pPr>
            <a:r>
              <a:rPr lang="en" sz="1500">
                <a:solidFill>
                  <a:srgbClr val="000000"/>
                </a:solidFill>
              </a:rPr>
              <a:t>- </a:t>
            </a:r>
            <a:r>
              <a:rPr lang="en" sz="1500">
                <a:solidFill>
                  <a:srgbClr val="000000"/>
                </a:solidFill>
              </a:rPr>
              <a:t>With the rise in the application of artificial intelligence technologies in multiple industries globally, it is beginning to make its mark in the agriculture industry as well. </a:t>
            </a:r>
            <a:endParaRPr sz="1500">
              <a:solidFill>
                <a:srgbClr val="000000"/>
              </a:solidFill>
            </a:endParaRPr>
          </a:p>
          <a:p>
            <a:pPr indent="0" lvl="0" marL="0" rtl="0" algn="l">
              <a:lnSpc>
                <a:spcPct val="125000"/>
              </a:lnSpc>
              <a:spcBef>
                <a:spcPts val="1600"/>
              </a:spcBef>
              <a:spcAft>
                <a:spcPts val="0"/>
              </a:spcAft>
              <a:buNone/>
            </a:pPr>
            <a:r>
              <a:rPr lang="en" sz="1500">
                <a:solidFill>
                  <a:srgbClr val="000000"/>
                </a:solidFill>
              </a:rPr>
              <a:t>-With the help of AI, farmers can now analyze a variety of things in real time such as weather conditions, temperature, water usage or soil conditions collected from their farm to better inform their decisions. </a:t>
            </a:r>
            <a:endParaRPr sz="1500">
              <a:solidFill>
                <a:srgbClr val="000000"/>
              </a:solidFill>
            </a:endParaRPr>
          </a:p>
        </p:txBody>
      </p:sp>
      <p:pic>
        <p:nvPicPr>
          <p:cNvPr id="80" name="Google Shape;80;p15"/>
          <p:cNvPicPr preferRelativeResize="0"/>
          <p:nvPr/>
        </p:nvPicPr>
        <p:blipFill>
          <a:blip r:embed="rId3">
            <a:alphaModFix/>
          </a:blip>
          <a:stretch>
            <a:fillRect/>
          </a:stretch>
        </p:blipFill>
        <p:spPr>
          <a:xfrm>
            <a:off x="5004498" y="3835900"/>
            <a:ext cx="2327200" cy="1307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in Machine Learning </a:t>
            </a:r>
            <a:endParaRPr/>
          </a:p>
        </p:txBody>
      </p:sp>
      <p:sp>
        <p:nvSpPr>
          <p:cNvPr id="274" name="Google Shape;274;p42"/>
          <p:cNvSpPr txBox="1"/>
          <p:nvPr>
            <p:ph idx="1" type="body"/>
          </p:nvPr>
        </p:nvSpPr>
        <p:spPr>
          <a:xfrm>
            <a:off x="311700" y="1505700"/>
            <a:ext cx="78027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Arial"/>
                <a:ea typeface="Arial"/>
                <a:cs typeface="Arial"/>
                <a:sym typeface="Arial"/>
              </a:rPr>
              <a:t>A</a:t>
            </a:r>
            <a:r>
              <a:rPr lang="en" sz="1400">
                <a:solidFill>
                  <a:srgbClr val="000000"/>
                </a:solidFill>
                <a:highlight>
                  <a:srgbClr val="FFFFFF"/>
                </a:highlight>
              </a:rPr>
              <a:t> decision tree is a flow-chart-like structure, where each internal (non-leaf) node denotes a test on an attribute, each branch represents the outcome of a test, and each leaf (or terminal) node holds a class label.</a:t>
            </a:r>
            <a:endParaRPr sz="1400">
              <a:solidFill>
                <a:srgbClr val="000000"/>
              </a:solidFill>
              <a:highlight>
                <a:srgbClr val="FFFFFF"/>
              </a:highlight>
            </a:endParaRPr>
          </a:p>
          <a:p>
            <a:pPr indent="0" lvl="0" marL="0" rtl="0" algn="l">
              <a:spcBef>
                <a:spcPts val="1600"/>
              </a:spcBef>
              <a:spcAft>
                <a:spcPts val="1600"/>
              </a:spcAft>
              <a:buNone/>
            </a:pPr>
            <a:r>
              <a:t/>
            </a:r>
            <a:endParaRPr sz="1200">
              <a:solidFill>
                <a:srgbClr val="000000"/>
              </a:solidFill>
              <a:highlight>
                <a:srgbClr val="FFFFFF"/>
              </a:highlight>
              <a:latin typeface="Arial"/>
              <a:ea typeface="Arial"/>
              <a:cs typeface="Arial"/>
              <a:sym typeface="Arial"/>
            </a:endParaRPr>
          </a:p>
        </p:txBody>
      </p:sp>
      <p:pic>
        <p:nvPicPr>
          <p:cNvPr id="275" name="Google Shape;275;p42"/>
          <p:cNvPicPr preferRelativeResize="0"/>
          <p:nvPr/>
        </p:nvPicPr>
        <p:blipFill>
          <a:blip r:embed="rId3">
            <a:alphaModFix/>
          </a:blip>
          <a:stretch>
            <a:fillRect/>
          </a:stretch>
        </p:blipFill>
        <p:spPr>
          <a:xfrm>
            <a:off x="5808425" y="2404025"/>
            <a:ext cx="2305975" cy="2177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Decision Forests</a:t>
            </a:r>
            <a:endParaRPr/>
          </a:p>
        </p:txBody>
      </p:sp>
      <p:sp>
        <p:nvSpPr>
          <p:cNvPr id="281" name="Google Shape;281;p4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000000"/>
                </a:solidFill>
                <a:highlight>
                  <a:srgbClr val="FFFFFF"/>
                </a:highlight>
              </a:rPr>
              <a:t>It is an ensemble tree-based learning algorithm. It </a:t>
            </a:r>
            <a:r>
              <a:rPr b="1" lang="en" sz="1400">
                <a:solidFill>
                  <a:srgbClr val="000000"/>
                </a:solidFill>
                <a:highlight>
                  <a:srgbClr val="FFFFFF"/>
                </a:highlight>
              </a:rPr>
              <a:t>aggregates the votes from different decision trees</a:t>
            </a:r>
            <a:r>
              <a:rPr lang="en" sz="1400">
                <a:solidFill>
                  <a:srgbClr val="000000"/>
                </a:solidFill>
                <a:highlight>
                  <a:srgbClr val="FFFFFF"/>
                </a:highlight>
              </a:rPr>
              <a:t> to decide the final class of the test object.</a:t>
            </a:r>
            <a:endParaRPr b="1" sz="1750">
              <a:solidFill>
                <a:srgbClr val="000000"/>
              </a:solidFill>
              <a:highlight>
                <a:srgbClr val="FFFFFF"/>
              </a:highlight>
            </a:endParaRPr>
          </a:p>
          <a:p>
            <a:pPr indent="0" lvl="0" marL="0" rtl="0" algn="l">
              <a:lnSpc>
                <a:spcPct val="100000"/>
              </a:lnSpc>
              <a:spcBef>
                <a:spcPts val="1400"/>
              </a:spcBef>
              <a:spcAft>
                <a:spcPts val="0"/>
              </a:spcAft>
              <a:buNone/>
            </a:pPr>
            <a:r>
              <a:rPr lang="en" sz="1400">
                <a:solidFill>
                  <a:srgbClr val="000000"/>
                </a:solidFill>
                <a:highlight>
                  <a:srgbClr val="FFFFFF"/>
                </a:highlight>
              </a:rPr>
              <a:t>Ensemble algorithms are those which </a:t>
            </a:r>
            <a:r>
              <a:rPr b="1" lang="en" sz="1400">
                <a:solidFill>
                  <a:srgbClr val="000000"/>
                </a:solidFill>
                <a:highlight>
                  <a:srgbClr val="FFFFFF"/>
                </a:highlight>
              </a:rPr>
              <a:t>combines more than one algorithms of same or different kind for classifying objects</a:t>
            </a:r>
            <a:r>
              <a:rPr lang="en" sz="1400">
                <a:solidFill>
                  <a:srgbClr val="000000"/>
                </a:solidFill>
                <a:highlight>
                  <a:srgbClr val="FFFFFF"/>
                </a:highlight>
              </a:rPr>
              <a:t>.</a:t>
            </a:r>
            <a:endParaRPr sz="1400">
              <a:solidFill>
                <a:srgbClr val="000000"/>
              </a:solidFill>
              <a:highlight>
                <a:srgbClr val="FFFFFF"/>
              </a:highlight>
            </a:endParaRPr>
          </a:p>
          <a:p>
            <a:pPr indent="0" lvl="0" marL="0" rtl="0" algn="l">
              <a:lnSpc>
                <a:spcPct val="100000"/>
              </a:lnSpc>
              <a:spcBef>
                <a:spcPts val="1400"/>
              </a:spcBef>
              <a:spcAft>
                <a:spcPts val="0"/>
              </a:spcAft>
              <a:buNone/>
            </a:pPr>
            <a:r>
              <a:rPr lang="en" sz="1400">
                <a:solidFill>
                  <a:srgbClr val="000000"/>
                </a:solidFill>
                <a:highlight>
                  <a:srgbClr val="FFFFFF"/>
                </a:highlight>
              </a:rPr>
              <a:t>Each decision tree will be trained on an </a:t>
            </a:r>
            <a:r>
              <a:rPr lang="en" sz="1400">
                <a:solidFill>
                  <a:srgbClr val="000000"/>
                </a:solidFill>
                <a:highlight>
                  <a:srgbClr val="FFFFFF"/>
                </a:highlight>
              </a:rPr>
              <a:t>individual</a:t>
            </a:r>
            <a:r>
              <a:rPr lang="en" sz="1400">
                <a:solidFill>
                  <a:srgbClr val="000000"/>
                </a:solidFill>
                <a:highlight>
                  <a:srgbClr val="FFFFFF"/>
                </a:highlight>
              </a:rPr>
              <a:t> band value. </a:t>
            </a:r>
            <a:endParaRPr sz="1400">
              <a:solidFill>
                <a:srgbClr val="000000"/>
              </a:solidFill>
              <a:highlight>
                <a:srgbClr val="FFFFFF"/>
              </a:highlight>
            </a:endParaRPr>
          </a:p>
          <a:p>
            <a:pPr indent="0" lvl="0" marL="0" rtl="0" algn="l">
              <a:spcBef>
                <a:spcPts val="0"/>
              </a:spcBef>
              <a:spcAft>
                <a:spcPts val="1600"/>
              </a:spcAft>
              <a:buNone/>
            </a:pPr>
            <a:r>
              <a:t/>
            </a:r>
            <a:endParaRPr/>
          </a:p>
        </p:txBody>
      </p:sp>
      <p:sp>
        <p:nvSpPr>
          <p:cNvPr id="282" name="Google Shape;282;p43"/>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3" name="Google Shape;283;p43"/>
          <p:cNvPicPr preferRelativeResize="0"/>
          <p:nvPr/>
        </p:nvPicPr>
        <p:blipFill>
          <a:blip r:embed="rId3">
            <a:alphaModFix/>
          </a:blip>
          <a:stretch>
            <a:fillRect/>
          </a:stretch>
        </p:blipFill>
        <p:spPr>
          <a:xfrm>
            <a:off x="5457575" y="1505700"/>
            <a:ext cx="3044747" cy="1814125"/>
          </a:xfrm>
          <a:prstGeom prst="rect">
            <a:avLst/>
          </a:prstGeom>
          <a:noFill/>
          <a:ln>
            <a:noFill/>
          </a:ln>
        </p:spPr>
      </p:pic>
      <p:pic>
        <p:nvPicPr>
          <p:cNvPr id="284" name="Google Shape;284;p43"/>
          <p:cNvPicPr preferRelativeResize="0"/>
          <p:nvPr/>
        </p:nvPicPr>
        <p:blipFill>
          <a:blip r:embed="rId4">
            <a:alphaModFix/>
          </a:blip>
          <a:stretch>
            <a:fillRect/>
          </a:stretch>
        </p:blipFill>
        <p:spPr>
          <a:xfrm>
            <a:off x="3863769" y="3062369"/>
            <a:ext cx="2625725" cy="2026650"/>
          </a:xfrm>
          <a:prstGeom prst="rect">
            <a:avLst/>
          </a:prstGeom>
          <a:noFill/>
          <a:ln>
            <a:noFill/>
          </a:ln>
        </p:spPr>
      </p:pic>
      <p:pic>
        <p:nvPicPr>
          <p:cNvPr id="285" name="Google Shape;285;p43"/>
          <p:cNvPicPr preferRelativeResize="0"/>
          <p:nvPr/>
        </p:nvPicPr>
        <p:blipFill>
          <a:blip r:embed="rId5">
            <a:alphaModFix/>
          </a:blip>
          <a:stretch>
            <a:fillRect/>
          </a:stretch>
        </p:blipFill>
        <p:spPr>
          <a:xfrm>
            <a:off x="6153800" y="3786070"/>
            <a:ext cx="2348525" cy="404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in Implementation</a:t>
            </a:r>
            <a:endParaRPr/>
          </a:p>
        </p:txBody>
      </p:sp>
      <p:sp>
        <p:nvSpPr>
          <p:cNvPr id="291" name="Google Shape;291;p44"/>
          <p:cNvSpPr txBox="1"/>
          <p:nvPr>
            <p:ph idx="1" type="body"/>
          </p:nvPr>
        </p:nvSpPr>
        <p:spPr>
          <a:xfrm>
            <a:off x="311700" y="1505700"/>
            <a:ext cx="81732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machine Learning model training is dependent upon obtaining the accurate (x) and (y) inputs of a dataset to produce a viable outcome. </a:t>
            </a:r>
            <a:endParaRPr>
              <a:solidFill>
                <a:srgbClr val="000000"/>
              </a:solidFill>
            </a:endParaRPr>
          </a:p>
          <a:p>
            <a:pPr indent="0" lvl="0" marL="0" rtl="0" algn="l">
              <a:spcBef>
                <a:spcPts val="1600"/>
              </a:spcBef>
              <a:spcAft>
                <a:spcPts val="1600"/>
              </a:spcAft>
              <a:buNone/>
            </a:pPr>
            <a:r>
              <a:rPr lang="en">
                <a:solidFill>
                  <a:srgbClr val="000000"/>
                </a:solidFill>
              </a:rPr>
              <a:t>Progress in training model is halted by current inaccuracy of the (y) dataset.</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t>
            </a:r>
            <a:endParaRPr/>
          </a:p>
        </p:txBody>
      </p:sp>
      <p:sp>
        <p:nvSpPr>
          <p:cNvPr id="86" name="Google Shape;86;p16"/>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Biomass</a:t>
            </a:r>
            <a:endParaRPr>
              <a:solidFill>
                <a:srgbClr val="000000"/>
              </a:solidFill>
            </a:endParaRPr>
          </a:p>
          <a:p>
            <a:pPr indent="-330200" lvl="0" marL="457200" rtl="0" algn="l">
              <a:spcBef>
                <a:spcPts val="1600"/>
              </a:spcBef>
              <a:spcAft>
                <a:spcPts val="0"/>
              </a:spcAft>
              <a:buClr>
                <a:srgbClr val="000000"/>
              </a:buClr>
              <a:buSzPts val="1600"/>
              <a:buChar char="-"/>
            </a:pPr>
            <a:r>
              <a:rPr lang="en" sz="1600">
                <a:solidFill>
                  <a:srgbClr val="000000"/>
                </a:solidFill>
              </a:rPr>
              <a:t>Biomass is the weight of living plant material contained above and below a unit of ground surface area.</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Higher biomass content = healthier plant life</a:t>
            </a:r>
            <a:endParaRPr sz="1600">
              <a:solidFill>
                <a:srgbClr val="000000"/>
              </a:solidFill>
            </a:endParaRPr>
          </a:p>
          <a:p>
            <a:pPr indent="0" lvl="0" marL="0" rtl="0" algn="l">
              <a:spcBef>
                <a:spcPts val="0"/>
              </a:spcBef>
              <a:spcAft>
                <a:spcPts val="0"/>
              </a:spcAft>
              <a:buNone/>
            </a:pPr>
            <a:r>
              <a:t/>
            </a:r>
            <a:endParaRPr sz="1600">
              <a:solidFill>
                <a:srgbClr val="000000"/>
              </a:solidFill>
            </a:endParaRPr>
          </a:p>
        </p:txBody>
      </p:sp>
      <p:sp>
        <p:nvSpPr>
          <p:cNvPr id="87" name="Google Shape;87;p16"/>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Nitrogen</a:t>
            </a:r>
            <a:r>
              <a:rPr lang="en"/>
              <a:t> </a:t>
            </a:r>
            <a:endParaRPr/>
          </a:p>
          <a:p>
            <a:pPr indent="-298450" lvl="0" marL="457200" rtl="0" algn="l">
              <a:spcBef>
                <a:spcPts val="1600"/>
              </a:spcBef>
              <a:spcAft>
                <a:spcPts val="0"/>
              </a:spcAft>
              <a:buSzPts val="1100"/>
              <a:buChar char="-"/>
            </a:pPr>
            <a:r>
              <a:rPr lang="en" sz="1600">
                <a:solidFill>
                  <a:srgbClr val="000000"/>
                </a:solidFill>
              </a:rPr>
              <a:t>Nitrogen is a key component of chlorophyll and directly affects photosynthesis.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Quantized</a:t>
            </a:r>
            <a:r>
              <a:rPr lang="en" sz="1600">
                <a:solidFill>
                  <a:srgbClr val="000000"/>
                </a:solidFill>
              </a:rPr>
              <a:t> by % present in soil </a:t>
            </a:r>
            <a:endParaRPr sz="1600">
              <a:solidFill>
                <a:srgbClr val="000000"/>
              </a:solidFill>
            </a:endParaRPr>
          </a:p>
        </p:txBody>
      </p:sp>
      <p:pic>
        <p:nvPicPr>
          <p:cNvPr id="88" name="Google Shape;88;p16"/>
          <p:cNvPicPr preferRelativeResize="0"/>
          <p:nvPr/>
        </p:nvPicPr>
        <p:blipFill>
          <a:blip r:embed="rId3">
            <a:alphaModFix/>
          </a:blip>
          <a:stretch>
            <a:fillRect/>
          </a:stretch>
        </p:blipFill>
        <p:spPr>
          <a:xfrm>
            <a:off x="3262300" y="3247613"/>
            <a:ext cx="2619375" cy="174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94" name="Google Shape;94;p17"/>
          <p:cNvSpPr txBox="1"/>
          <p:nvPr>
            <p:ph idx="1" type="body"/>
          </p:nvPr>
        </p:nvSpPr>
        <p:spPr>
          <a:xfrm>
            <a:off x="311725" y="1298650"/>
            <a:ext cx="7272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It is well known by Agriculturists (farmers) that </a:t>
            </a:r>
            <a:r>
              <a:rPr lang="en">
                <a:solidFill>
                  <a:srgbClr val="000000"/>
                </a:solidFill>
              </a:rPr>
              <a:t>cover crops</a:t>
            </a:r>
            <a:r>
              <a:rPr lang="en">
                <a:solidFill>
                  <a:srgbClr val="000000"/>
                </a:solidFill>
              </a:rPr>
              <a:t> enhance the </a:t>
            </a:r>
            <a:r>
              <a:rPr lang="en">
                <a:solidFill>
                  <a:srgbClr val="000000"/>
                </a:solidFill>
              </a:rPr>
              <a:t>quality of crop production. One of the important benefits of cover crops is their impact on soil nitrogen cycling.</a:t>
            </a:r>
            <a:endParaRPr>
              <a:solidFill>
                <a:srgbClr val="000000"/>
              </a:solidFill>
            </a:endParaRPr>
          </a:p>
          <a:p>
            <a:pPr indent="0" lvl="0" marL="0" rtl="0" algn="l">
              <a:spcBef>
                <a:spcPts val="1600"/>
              </a:spcBef>
              <a:spcAft>
                <a:spcPts val="0"/>
              </a:spcAft>
              <a:buNone/>
            </a:pPr>
            <a:r>
              <a:rPr lang="en">
                <a:solidFill>
                  <a:srgbClr val="000000"/>
                </a:solidFill>
              </a:rPr>
              <a:t>Many </a:t>
            </a:r>
            <a:r>
              <a:rPr lang="en">
                <a:solidFill>
                  <a:srgbClr val="000000"/>
                </a:solidFill>
              </a:rPr>
              <a:t>research</a:t>
            </a:r>
            <a:r>
              <a:rPr lang="en">
                <a:solidFill>
                  <a:srgbClr val="000000"/>
                </a:solidFill>
              </a:rPr>
              <a:t> projects are </a:t>
            </a:r>
            <a:r>
              <a:rPr lang="en">
                <a:solidFill>
                  <a:srgbClr val="000000"/>
                </a:solidFill>
              </a:rPr>
              <a:t>underway on</a:t>
            </a:r>
            <a:r>
              <a:rPr lang="en">
                <a:solidFill>
                  <a:srgbClr val="000000"/>
                </a:solidFill>
              </a:rPr>
              <a:t> this topic by multiple agencies such as the USDA. the Demand for sensing and analyzing the data needed for the topic is very high but difficult to achieve due to the large scale on which farm/ field sites operate.</a:t>
            </a:r>
            <a:endParaRPr>
              <a:solidFill>
                <a:srgbClr val="000000"/>
              </a:solidFill>
            </a:endParaRPr>
          </a:p>
          <a:p>
            <a:pPr indent="0" lvl="0" marL="0" rtl="0" algn="l">
              <a:spcBef>
                <a:spcPts val="1600"/>
              </a:spcBef>
              <a:spcAft>
                <a:spcPts val="1600"/>
              </a:spcAft>
              <a:buNone/>
            </a:pPr>
            <a:r>
              <a:rPr lang="en">
                <a:solidFill>
                  <a:srgbClr val="000000"/>
                </a:solidFill>
              </a:rPr>
              <a:t>Satellite image processing has become significantly improved and accessible in the recent years. This has lead to its ideal use in applications that analyze large regions of geographical data. </a:t>
            </a:r>
            <a:endParaRPr>
              <a:solidFill>
                <a:srgbClr val="000000"/>
              </a:solidFill>
            </a:endParaRPr>
          </a:p>
        </p:txBody>
      </p:sp>
      <p:pic>
        <p:nvPicPr>
          <p:cNvPr id="95" name="Google Shape;95;p17"/>
          <p:cNvPicPr preferRelativeResize="0"/>
          <p:nvPr/>
        </p:nvPicPr>
        <p:blipFill>
          <a:blip r:embed="rId3">
            <a:alphaModFix/>
          </a:blip>
          <a:stretch>
            <a:fillRect/>
          </a:stretch>
        </p:blipFill>
        <p:spPr>
          <a:xfrm rot="-5400004">
            <a:off x="1130075" y="3413448"/>
            <a:ext cx="1419902" cy="1490301"/>
          </a:xfrm>
          <a:prstGeom prst="rect">
            <a:avLst/>
          </a:prstGeom>
          <a:noFill/>
          <a:ln>
            <a:noFill/>
          </a:ln>
        </p:spPr>
      </p:pic>
      <p:pic>
        <p:nvPicPr>
          <p:cNvPr id="96" name="Google Shape;96;p17"/>
          <p:cNvPicPr preferRelativeResize="0"/>
          <p:nvPr/>
        </p:nvPicPr>
        <p:blipFill>
          <a:blip r:embed="rId4">
            <a:alphaModFix/>
          </a:blip>
          <a:stretch>
            <a:fillRect/>
          </a:stretch>
        </p:blipFill>
        <p:spPr>
          <a:xfrm>
            <a:off x="5313574" y="3448650"/>
            <a:ext cx="2429160" cy="156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25" y="4247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102" name="Google Shape;102;p1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1600"/>
              </a:spcAft>
              <a:buNone/>
            </a:pPr>
            <a:r>
              <a:rPr lang="en" sz="1400">
                <a:solidFill>
                  <a:srgbClr val="000000"/>
                </a:solidFill>
              </a:rPr>
              <a:t>To deploy a web application through Google Earth Engines (GEE) API that analyzes satellite images and produces raster mapping of plant health, in the form of biomass content  and percent nitrogen predictions.</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Requirements and Constraints </a:t>
            </a:r>
            <a:endParaRPr/>
          </a:p>
        </p:txBody>
      </p:sp>
      <p:sp>
        <p:nvSpPr>
          <p:cNvPr id="108" name="Google Shape;108;p1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000000"/>
                </a:solidFill>
              </a:rPr>
              <a:t>Requirements </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Perform regression on pixels to obtain predictions of </a:t>
            </a:r>
            <a:r>
              <a:rPr lang="en" sz="1400">
                <a:solidFill>
                  <a:srgbClr val="000000"/>
                </a:solidFill>
              </a:rPr>
              <a:t>biomass &amp; nitrogen content </a:t>
            </a:r>
            <a:r>
              <a:rPr lang="en" sz="1400">
                <a:solidFill>
                  <a:srgbClr val="000000"/>
                </a:solidFill>
              </a:rPr>
              <a:t>with at least  90% accuracy</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Access satellite images from coordinate inputs.</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Display results of biomass and nitrogen content as a raster map layer on top in the Earth Engine API</a:t>
            </a:r>
            <a:endParaRPr sz="1400">
              <a:solidFill>
                <a:srgbClr val="000000"/>
              </a:solidFill>
            </a:endParaRPr>
          </a:p>
          <a:p>
            <a:pPr indent="-317500" lvl="0" marL="457200" rtl="0" algn="l">
              <a:lnSpc>
                <a:spcPct val="115000"/>
              </a:lnSpc>
              <a:spcBef>
                <a:spcPts val="1600"/>
              </a:spcBef>
              <a:spcAft>
                <a:spcPts val="1600"/>
              </a:spcAft>
              <a:buClr>
                <a:srgbClr val="000000"/>
              </a:buClr>
              <a:buSzPts val="1400"/>
              <a:buAutoNum type="arabicPeriod"/>
            </a:pPr>
            <a:r>
              <a:rPr lang="en" sz="1400">
                <a:solidFill>
                  <a:srgbClr val="000000"/>
                </a:solidFill>
              </a:rPr>
              <a:t>Provide an interactive user interface with the Satellite Map </a:t>
            </a:r>
            <a:endParaRPr sz="1400">
              <a:solidFill>
                <a:srgbClr val="000000"/>
              </a:solidFill>
            </a:endParaRPr>
          </a:p>
        </p:txBody>
      </p:sp>
      <p:sp>
        <p:nvSpPr>
          <p:cNvPr id="109" name="Google Shape;109;p19"/>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400">
                <a:solidFill>
                  <a:srgbClr val="000000"/>
                </a:solidFill>
              </a:rPr>
              <a:t>Constraints</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Web application must be written in Google earth engine. </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Accessible data is determined by images taken by the constellation of Sentinel satellites (Googles dataset) and field data taken from field sites by USDA </a:t>
            </a:r>
            <a:endParaRPr sz="1400">
              <a:solidFill>
                <a:srgbClr val="000000"/>
              </a:solidFill>
            </a:endParaRPr>
          </a:p>
          <a:p>
            <a:pPr indent="-311150" lvl="0" marL="457200" rtl="0" algn="l">
              <a:lnSpc>
                <a:spcPct val="115000"/>
              </a:lnSpc>
              <a:spcBef>
                <a:spcPts val="0"/>
              </a:spcBef>
              <a:spcAft>
                <a:spcPts val="1600"/>
              </a:spcAft>
              <a:buClr>
                <a:srgbClr val="000000"/>
              </a:buClr>
              <a:buSzPts val="1300"/>
              <a:buAutoNum type="arabicPeriod"/>
            </a:pPr>
            <a:r>
              <a:rPr lang="en" sz="1400">
                <a:solidFill>
                  <a:srgbClr val="000000"/>
                </a:solidFill>
              </a:rPr>
              <a:t> Pixel resolution of sentinel images is accurate down to 10 m by 10 m area. </a:t>
            </a:r>
            <a:r>
              <a:rPr lang="en">
                <a:solidFill>
                  <a:srgbClr val="000000"/>
                </a:solidFill>
              </a:rPr>
              <a:t>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Features and Functionality </a:t>
            </a:r>
            <a:endParaRPr/>
          </a:p>
        </p:txBody>
      </p:sp>
      <p:sp>
        <p:nvSpPr>
          <p:cNvPr id="115" name="Google Shape;115;p20"/>
          <p:cNvSpPr txBox="1"/>
          <p:nvPr>
            <p:ph idx="1" type="body"/>
          </p:nvPr>
        </p:nvSpPr>
        <p:spPr>
          <a:xfrm>
            <a:off x="311700" y="1505700"/>
            <a:ext cx="8317500" cy="3300000"/>
          </a:xfrm>
          <a:prstGeom prst="rect">
            <a:avLst/>
          </a:prstGeom>
        </p:spPr>
        <p:txBody>
          <a:bodyPr anchorCtr="0" anchor="t" bIns="91425" lIns="91425" spcFirstLastPara="1" rIns="91425" wrap="square" tIns="91425">
            <a:noAutofit/>
          </a:bodyPr>
          <a:lstStyle/>
          <a:p>
            <a:pPr indent="228600" lvl="0" marL="0" rtl="0" algn="just">
              <a:lnSpc>
                <a:spcPct val="125000"/>
              </a:lnSpc>
              <a:spcBef>
                <a:spcPts val="0"/>
              </a:spcBef>
              <a:spcAft>
                <a:spcPts val="0"/>
              </a:spcAft>
              <a:buNone/>
            </a:pPr>
            <a:r>
              <a:rPr lang="en">
                <a:solidFill>
                  <a:srgbClr val="000000"/>
                </a:solidFill>
              </a:rPr>
              <a:t>The system is a Web application accessible via web browser and served through Google’s Cloud Computing services. </a:t>
            </a:r>
            <a:endParaRPr>
              <a:solidFill>
                <a:srgbClr val="000000"/>
              </a:solidFill>
            </a:endParaRPr>
          </a:p>
          <a:p>
            <a:pPr indent="228600" lvl="0" marL="0" rtl="0" algn="just">
              <a:lnSpc>
                <a:spcPct val="125000"/>
              </a:lnSpc>
              <a:spcBef>
                <a:spcPts val="600"/>
              </a:spcBef>
              <a:spcAft>
                <a:spcPts val="0"/>
              </a:spcAft>
              <a:buNone/>
            </a:pPr>
            <a:r>
              <a:rPr lang="en">
                <a:solidFill>
                  <a:srgbClr val="000000"/>
                </a:solidFill>
              </a:rPr>
              <a:t>The User Interface for the application is accessed through a custom Google Earth Engine link</a:t>
            </a:r>
            <a:endParaRPr>
              <a:solidFill>
                <a:srgbClr val="000000"/>
              </a:solidFill>
            </a:endParaRPr>
          </a:p>
          <a:p>
            <a:pPr indent="228600" lvl="0" marL="0" rtl="0" algn="just">
              <a:lnSpc>
                <a:spcPct val="125000"/>
              </a:lnSpc>
              <a:spcBef>
                <a:spcPts val="600"/>
              </a:spcBef>
              <a:spcAft>
                <a:spcPts val="0"/>
              </a:spcAft>
              <a:buNone/>
            </a:pPr>
            <a:r>
              <a:rPr lang="en">
                <a:solidFill>
                  <a:srgbClr val="000000"/>
                </a:solidFill>
              </a:rPr>
              <a:t>The User interface will show the most recent imaging from the Sentinel II satellite and will have a prompt asking for a location. </a:t>
            </a:r>
            <a:endParaRPr>
              <a:solidFill>
                <a:srgbClr val="000000"/>
              </a:solidFill>
            </a:endParaRPr>
          </a:p>
          <a:p>
            <a:pPr indent="228600" lvl="0" marL="0" rtl="0" algn="just">
              <a:lnSpc>
                <a:spcPct val="125000"/>
              </a:lnSpc>
              <a:spcBef>
                <a:spcPts val="600"/>
              </a:spcBef>
              <a:spcAft>
                <a:spcPts val="0"/>
              </a:spcAft>
              <a:buNone/>
            </a:pPr>
            <a:r>
              <a:rPr lang="en">
                <a:solidFill>
                  <a:srgbClr val="000000"/>
                </a:solidFill>
              </a:rPr>
              <a:t>Once ‘Run’ button is activated the satellite images will be processed by the application and utilize the trained ML algorithm to obtain predictions on biomass and nitrogen content</a:t>
            </a:r>
            <a:endParaRPr>
              <a:solidFill>
                <a:srgbClr val="000000"/>
              </a:solidFill>
            </a:endParaRPr>
          </a:p>
          <a:p>
            <a:pPr indent="228600" lvl="0" marL="0" rtl="0" algn="just">
              <a:lnSpc>
                <a:spcPct val="125000"/>
              </a:lnSpc>
              <a:spcBef>
                <a:spcPts val="600"/>
              </a:spcBef>
              <a:spcAft>
                <a:spcPts val="600"/>
              </a:spcAft>
              <a:buNone/>
            </a:pPr>
            <a:r>
              <a:rPr lang="en">
                <a:solidFill>
                  <a:srgbClr val="000000"/>
                </a:solidFill>
              </a:rPr>
              <a:t>That vector data is transferred to raster mapping and presented to the UI for the user to evaluate.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Diagram</a:t>
            </a:r>
            <a:endParaRPr/>
          </a:p>
        </p:txBody>
      </p:sp>
      <p:sp>
        <p:nvSpPr>
          <p:cNvPr id="121" name="Google Shape;121;p21"/>
          <p:cNvSpPr txBox="1"/>
          <p:nvPr>
            <p:ph idx="1" type="body"/>
          </p:nvPr>
        </p:nvSpPr>
        <p:spPr>
          <a:xfrm>
            <a:off x="311700" y="1505700"/>
            <a:ext cx="8337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2" name="Google Shape;122;p21"/>
          <p:cNvPicPr preferRelativeResize="0"/>
          <p:nvPr/>
        </p:nvPicPr>
        <p:blipFill>
          <a:blip r:embed="rId3">
            <a:alphaModFix/>
          </a:blip>
          <a:stretch>
            <a:fillRect/>
          </a:stretch>
        </p:blipFill>
        <p:spPr>
          <a:xfrm>
            <a:off x="1367500" y="1378200"/>
            <a:ext cx="5943600" cy="361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